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71" r:id="rId17"/>
    <p:sldId id="277" r:id="rId18"/>
    <p:sldId id="276" r:id="rId19"/>
    <p:sldId id="269" r:id="rId20"/>
    <p:sldId id="272" r:id="rId21"/>
    <p:sldId id="270" r:id="rId22"/>
    <p:sldId id="268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Goals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b="0" i="0" u="none" strike="noStrike" baseline="0" dirty="0">
              <a:latin typeface="Gill Sans MT" panose="020B0502020104020203" pitchFamily="34" charset="0"/>
            </a:rPr>
            <a:t>Be Profitable </a:t>
          </a:r>
          <a:endParaRPr lang="en-US" sz="1500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Have better understanding of its customers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54C309D6-BBC5-4C5F-8272-9023DD1C9AE9}">
      <dgm:prSet phldrT="[Text]" custT="1"/>
      <dgm:spPr/>
      <dgm:t>
        <a:bodyPr/>
        <a:lstStyle/>
        <a:p>
          <a:r>
            <a:rPr lang="en-US" sz="1500" dirty="0"/>
            <a:t>Approve profitable loans and reject risky loans</a:t>
          </a:r>
        </a:p>
      </dgm:t>
    </dgm:pt>
    <dgm:pt modelId="{3C1B82D2-372B-4D6D-A952-55BCA08677B2}" type="parTrans" cxnId="{3BF3EED7-A466-4B75-9733-624CCE9E7C17}">
      <dgm:prSet/>
      <dgm:spPr/>
      <dgm:t>
        <a:bodyPr/>
        <a:lstStyle/>
        <a:p>
          <a:endParaRPr lang="en-US"/>
        </a:p>
      </dgm:t>
    </dgm:pt>
    <dgm:pt modelId="{467A4F7E-0852-4EE1-9AB3-E2141B206FEE}" type="sibTrans" cxnId="{3BF3EED7-A466-4B75-9733-624CCE9E7C17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sz="2000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3B1F6F5-55CF-48AF-9D78-A4867759C99A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90D07312-E2CA-4251-8234-C1F412AD6398}" type="pres">
      <dgm:prSet presAssocID="{2D740833-7046-4D83-9AA6-67E47034ADAF}" presName="roof" presStyleLbl="dkBgShp" presStyleIdx="0" presStyleCnt="2" custLinFactNeighborY="-2288"/>
      <dgm:spPr/>
    </dgm:pt>
    <dgm:pt modelId="{1CA8CB22-4F5D-42B9-B74A-F7ED92AB3345}" type="pres">
      <dgm:prSet presAssocID="{2D740833-7046-4D83-9AA6-67E47034ADAF}" presName="pillars" presStyleCnt="0"/>
      <dgm:spPr/>
    </dgm:pt>
    <dgm:pt modelId="{E9F90FEA-A1F6-4DD4-AF98-B963A9A3BB2B}" type="pres">
      <dgm:prSet presAssocID="{2D740833-7046-4D83-9AA6-67E47034ADAF}" presName="pillar1" presStyleLbl="node1" presStyleIdx="0" presStyleCnt="3">
        <dgm:presLayoutVars>
          <dgm:bulletEnabled val="1"/>
        </dgm:presLayoutVars>
      </dgm:prSet>
      <dgm:spPr/>
    </dgm:pt>
    <dgm:pt modelId="{2A59B2EE-0953-4F97-B3C7-32BF78A5EE52}" type="pres">
      <dgm:prSet presAssocID="{6B23EF26-8DA0-47DF-8F60-2F7D29D5E9A3}" presName="pillarX" presStyleLbl="node1" presStyleIdx="1" presStyleCnt="3">
        <dgm:presLayoutVars>
          <dgm:bulletEnabled val="1"/>
        </dgm:presLayoutVars>
      </dgm:prSet>
      <dgm:spPr/>
    </dgm:pt>
    <dgm:pt modelId="{24B83F26-137F-456B-9B19-F4E8BECD9C0D}" type="pres">
      <dgm:prSet presAssocID="{54C309D6-BBC5-4C5F-8272-9023DD1C9AE9}" presName="pillarX" presStyleLbl="node1" presStyleIdx="2" presStyleCnt="3">
        <dgm:presLayoutVars>
          <dgm:bulletEnabled val="1"/>
        </dgm:presLayoutVars>
      </dgm:prSet>
      <dgm:spPr/>
    </dgm:pt>
    <dgm:pt modelId="{A5ADC1DF-2323-44EB-A5A4-8640FCE435A7}" type="pres">
      <dgm:prSet presAssocID="{2D740833-7046-4D83-9AA6-67E47034ADAF}" presName="base" presStyleLbl="dkBgShp" presStyleIdx="1" presStyleCnt="2"/>
      <dgm:spPr/>
    </dgm:pt>
  </dgm:ptLst>
  <dgm:cxnLst>
    <dgm:cxn modelId="{C662402B-B81E-422B-81C2-6F08051A35B7}" type="presOf" srcId="{54C309D6-BBC5-4C5F-8272-9023DD1C9AE9}" destId="{24B83F26-137F-456B-9B19-F4E8BECD9C0D}" srcOrd="0" destOrd="0" presId="urn:microsoft.com/office/officeart/2005/8/layout/hList3"/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740BCE2D-4D0A-40D2-ABC9-C34B58658358}" type="presOf" srcId="{90A9C114-C62B-4C9A-99F4-74B891E77AE0}" destId="{63B1F6F5-55CF-48AF-9D78-A4867759C99A}" srcOrd="0" destOrd="0" presId="urn:microsoft.com/office/officeart/2005/8/layout/hList3"/>
    <dgm:cxn modelId="{C0018149-7149-4C9C-BB4A-3081845FC3FF}" type="presOf" srcId="{2D740833-7046-4D83-9AA6-67E47034ADAF}" destId="{90D07312-E2CA-4251-8234-C1F412AD6398}" srcOrd="0" destOrd="0" presId="urn:microsoft.com/office/officeart/2005/8/layout/hList3"/>
    <dgm:cxn modelId="{1275207F-21DB-4ED5-8CDF-200522B72835}" type="presOf" srcId="{6B23EF26-8DA0-47DF-8F60-2F7D29D5E9A3}" destId="{2A59B2EE-0953-4F97-B3C7-32BF78A5EE52}" srcOrd="0" destOrd="0" presId="urn:microsoft.com/office/officeart/2005/8/layout/hList3"/>
    <dgm:cxn modelId="{DDDA4A89-FA68-4A31-89DC-0024A97F921B}" type="presOf" srcId="{025C0899-325C-4D71-95DD-CEDCEB3FF372}" destId="{E9F90FEA-A1F6-4DD4-AF98-B963A9A3BB2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3BF3EED7-A466-4B75-9733-624CCE9E7C17}" srcId="{2D740833-7046-4D83-9AA6-67E47034ADAF}" destId="{54C309D6-BBC5-4C5F-8272-9023DD1C9AE9}" srcOrd="2" destOrd="0" parTransId="{3C1B82D2-372B-4D6D-A952-55BCA08677B2}" sibTransId="{467A4F7E-0852-4EE1-9AB3-E2141B206FEE}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D09B9FDB-6320-4500-80E8-30AA8D97C096}" type="presParOf" srcId="{63B1F6F5-55CF-48AF-9D78-A4867759C99A}" destId="{90D07312-E2CA-4251-8234-C1F412AD6398}" srcOrd="0" destOrd="0" presId="urn:microsoft.com/office/officeart/2005/8/layout/hList3"/>
    <dgm:cxn modelId="{D86F2D35-000D-4847-95D0-B59ECC492DD1}" type="presParOf" srcId="{63B1F6F5-55CF-48AF-9D78-A4867759C99A}" destId="{1CA8CB22-4F5D-42B9-B74A-F7ED92AB3345}" srcOrd="1" destOrd="0" presId="urn:microsoft.com/office/officeart/2005/8/layout/hList3"/>
    <dgm:cxn modelId="{50270B6A-0370-49BC-A9A6-BF7692C2718F}" type="presParOf" srcId="{1CA8CB22-4F5D-42B9-B74A-F7ED92AB3345}" destId="{E9F90FEA-A1F6-4DD4-AF98-B963A9A3BB2B}" srcOrd="0" destOrd="0" presId="urn:microsoft.com/office/officeart/2005/8/layout/hList3"/>
    <dgm:cxn modelId="{CBD1238F-9C73-4D58-8261-7DB89162ACD5}" type="presParOf" srcId="{1CA8CB22-4F5D-42B9-B74A-F7ED92AB3345}" destId="{2A59B2EE-0953-4F97-B3C7-32BF78A5EE52}" srcOrd="1" destOrd="0" presId="urn:microsoft.com/office/officeart/2005/8/layout/hList3"/>
    <dgm:cxn modelId="{29EA42F2-6040-4B36-9872-CE9283C825DD}" type="presParOf" srcId="{1CA8CB22-4F5D-42B9-B74A-F7ED92AB3345}" destId="{24B83F26-137F-456B-9B19-F4E8BECD9C0D}" srcOrd="2" destOrd="0" presId="urn:microsoft.com/office/officeart/2005/8/layout/hList3"/>
    <dgm:cxn modelId="{656D7C30-2BAF-4C61-9D69-4F6A27065071}" type="presParOf" srcId="{63B1F6F5-55CF-48AF-9D78-A4867759C99A}" destId="{A5ADC1DF-2323-44EB-A5A4-8640FCE435A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Concerns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dirty="0"/>
            <a:t>Approving Risky loans</a:t>
          </a:r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Losing investments or investors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F9AA7D4B-9443-464C-85BC-72C055642A79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1AB3923B-57E4-48E1-9D9F-72C44AB6679C}" type="pres">
      <dgm:prSet presAssocID="{2D740833-7046-4D83-9AA6-67E47034ADAF}" presName="roof" presStyleLbl="dkBgShp" presStyleIdx="0" presStyleCnt="2" custLinFactY="-72326" custLinFactNeighborX="10727" custLinFactNeighborY="-100000"/>
      <dgm:spPr/>
    </dgm:pt>
    <dgm:pt modelId="{7067132E-C186-40FF-8AC5-4370A6D40CAB}" type="pres">
      <dgm:prSet presAssocID="{2D740833-7046-4D83-9AA6-67E47034ADAF}" presName="pillars" presStyleCnt="0"/>
      <dgm:spPr/>
    </dgm:pt>
    <dgm:pt modelId="{03963DD3-28D1-49E8-9F41-AF5FA3285EE2}" type="pres">
      <dgm:prSet presAssocID="{2D740833-7046-4D83-9AA6-67E47034ADAF}" presName="pillar1" presStyleLbl="node1" presStyleIdx="0" presStyleCnt="2" custLinFactNeighborX="-94252">
        <dgm:presLayoutVars>
          <dgm:bulletEnabled val="1"/>
        </dgm:presLayoutVars>
      </dgm:prSet>
      <dgm:spPr/>
    </dgm:pt>
    <dgm:pt modelId="{3A0A9DE1-270B-4139-8E64-07CA9574B2EB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19450747-7095-400B-8C7D-D41140088B71}" type="pres">
      <dgm:prSet presAssocID="{2D740833-7046-4D83-9AA6-67E47034ADAF}" presName="base" presStyleLbl="dkBgShp" presStyleIdx="1" presStyleCnt="2"/>
      <dgm:spPr/>
    </dgm:pt>
  </dgm:ptLst>
  <dgm:cxnLst>
    <dgm:cxn modelId="{A7F6242B-5F1E-4E74-9775-5569BF3EAC03}" type="presOf" srcId="{025C0899-325C-4D71-95DD-CEDCEB3FF372}" destId="{03963DD3-28D1-49E8-9F41-AF5FA3285EE2}" srcOrd="0" destOrd="0" presId="urn:microsoft.com/office/officeart/2005/8/layout/hList3"/>
    <dgm:cxn modelId="{3E674E5E-1291-4F09-B2B9-5610D82D390F}" type="presOf" srcId="{2D740833-7046-4D83-9AA6-67E47034ADAF}" destId="{1AB3923B-57E4-48E1-9D9F-72C44AB6679C}" srcOrd="0" destOrd="0" presId="urn:microsoft.com/office/officeart/2005/8/layout/hList3"/>
    <dgm:cxn modelId="{34E59762-18CF-48AD-A13C-3A67F761C479}" type="presOf" srcId="{6B23EF26-8DA0-47DF-8F60-2F7D29D5E9A3}" destId="{3A0A9DE1-270B-4139-8E64-07CA9574B2E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60B627A6-E5B2-4152-89B6-F4BF42F6971E}" type="presOf" srcId="{90A9C114-C62B-4C9A-99F4-74B891E77AE0}" destId="{F9AA7D4B-9443-464C-85BC-72C055642A79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905F3D48-CDA5-476F-A2F4-D08D1B70EF9A}" type="presParOf" srcId="{F9AA7D4B-9443-464C-85BC-72C055642A79}" destId="{1AB3923B-57E4-48E1-9D9F-72C44AB6679C}" srcOrd="0" destOrd="0" presId="urn:microsoft.com/office/officeart/2005/8/layout/hList3"/>
    <dgm:cxn modelId="{2CAD8D35-349A-4AC5-AAFE-E9A85856DD59}" type="presParOf" srcId="{F9AA7D4B-9443-464C-85BC-72C055642A79}" destId="{7067132E-C186-40FF-8AC5-4370A6D40CAB}" srcOrd="1" destOrd="0" presId="urn:microsoft.com/office/officeart/2005/8/layout/hList3"/>
    <dgm:cxn modelId="{D3698F78-3369-47DD-9311-5094856C0F5D}" type="presParOf" srcId="{7067132E-C186-40FF-8AC5-4370A6D40CAB}" destId="{03963DD3-28D1-49E8-9F41-AF5FA3285EE2}" srcOrd="0" destOrd="0" presId="urn:microsoft.com/office/officeart/2005/8/layout/hList3"/>
    <dgm:cxn modelId="{0E2E767E-E069-4BF2-A2D6-1D58CC80A607}" type="presParOf" srcId="{7067132E-C186-40FF-8AC5-4370A6D40CAB}" destId="{3A0A9DE1-270B-4139-8E64-07CA9574B2EB}" srcOrd="1" destOrd="0" presId="urn:microsoft.com/office/officeart/2005/8/layout/hList3"/>
    <dgm:cxn modelId="{CC6771A6-51A5-472C-8CCE-4271D1EFD6D4}" type="presParOf" srcId="{F9AA7D4B-9443-464C-85BC-72C055642A79}" destId="{19450747-7095-400B-8C7D-D41140088B7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Requirements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/>
      <dgm:spPr/>
      <dgm:t>
        <a:bodyPr/>
        <a:lstStyle/>
        <a:p>
          <a:r>
            <a:rPr lang="en-US" b="0" i="0" u="none" strike="noStrike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/>
      <dgm:spPr/>
      <dgm:t>
        <a:bodyPr/>
        <a:lstStyle/>
        <a:p>
          <a:r>
            <a:rPr lang="en-US" dirty="0"/>
            <a:t>Predict bad loans using those driving variables</a:t>
          </a:r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0693FE7C-5DC4-4798-8E66-7B97F4DE3658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713C2C97-A907-4A5A-821A-A2A88228961C}" type="pres">
      <dgm:prSet presAssocID="{2D740833-7046-4D83-9AA6-67E47034ADAF}" presName="roof" presStyleLbl="dkBgShp" presStyleIdx="0" presStyleCnt="2"/>
      <dgm:spPr/>
    </dgm:pt>
    <dgm:pt modelId="{FFAD7F79-5C69-4B06-968D-DA4D316EF515}" type="pres">
      <dgm:prSet presAssocID="{2D740833-7046-4D83-9AA6-67E47034ADAF}" presName="pillars" presStyleCnt="0"/>
      <dgm:spPr/>
    </dgm:pt>
    <dgm:pt modelId="{53C1EB1E-5223-40A9-838D-C9E368EDFD02}" type="pres">
      <dgm:prSet presAssocID="{2D740833-7046-4D83-9AA6-67E47034ADAF}" presName="pillar1" presStyleLbl="node1" presStyleIdx="0" presStyleCnt="2">
        <dgm:presLayoutVars>
          <dgm:bulletEnabled val="1"/>
        </dgm:presLayoutVars>
      </dgm:prSet>
      <dgm:spPr/>
    </dgm:pt>
    <dgm:pt modelId="{E1D3BE9F-0223-4409-8710-6BB5A31ADAB1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CCFCB84B-DAE0-448E-8EF8-55CF9E473E8A}" type="pres">
      <dgm:prSet presAssocID="{2D740833-7046-4D83-9AA6-67E47034ADAF}" presName="base" presStyleLbl="dkBgShp" presStyleIdx="1" presStyleCnt="2"/>
      <dgm:spPr/>
    </dgm:pt>
  </dgm:ptLst>
  <dgm:cxnLst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C7A1B853-EFF9-49C1-8EED-C97324802D29}" type="presOf" srcId="{90A9C114-C62B-4C9A-99F4-74B891E77AE0}" destId="{0693FE7C-5DC4-4798-8E66-7B97F4DE3658}" srcOrd="0" destOrd="0" presId="urn:microsoft.com/office/officeart/2005/8/layout/hList3"/>
    <dgm:cxn modelId="{8E554F96-9F98-4FCA-8E40-36EADF50C8F2}" type="presOf" srcId="{2D740833-7046-4D83-9AA6-67E47034ADAF}" destId="{713C2C97-A907-4A5A-821A-A2A88228961C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2E61B4BB-50C8-4637-B208-3013BC2574ED}" type="presOf" srcId="{025C0899-325C-4D71-95DD-CEDCEB3FF372}" destId="{53C1EB1E-5223-40A9-838D-C9E368EDFD02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E5FA4EF4-9774-4EF9-B036-45BB558C9EF2}" type="presOf" srcId="{6B23EF26-8DA0-47DF-8F60-2F7D29D5E9A3}" destId="{E1D3BE9F-0223-4409-8710-6BB5A31ADAB1}" srcOrd="0" destOrd="0" presId="urn:microsoft.com/office/officeart/2005/8/layout/hList3"/>
    <dgm:cxn modelId="{D0A7F94B-F311-4B80-A179-F5C50D7410FF}" type="presParOf" srcId="{0693FE7C-5DC4-4798-8E66-7B97F4DE3658}" destId="{713C2C97-A907-4A5A-821A-A2A88228961C}" srcOrd="0" destOrd="0" presId="urn:microsoft.com/office/officeart/2005/8/layout/hList3"/>
    <dgm:cxn modelId="{6D7F087C-AA5F-48B9-A195-F4B7078162C8}" type="presParOf" srcId="{0693FE7C-5DC4-4798-8E66-7B97F4DE3658}" destId="{FFAD7F79-5C69-4B06-968D-DA4D316EF515}" srcOrd="1" destOrd="0" presId="urn:microsoft.com/office/officeart/2005/8/layout/hList3"/>
    <dgm:cxn modelId="{F3794BE5-24B5-4EB7-9C15-68680FFD2B76}" type="presParOf" srcId="{FFAD7F79-5C69-4B06-968D-DA4D316EF515}" destId="{53C1EB1E-5223-40A9-838D-C9E368EDFD02}" srcOrd="0" destOrd="0" presId="urn:microsoft.com/office/officeart/2005/8/layout/hList3"/>
    <dgm:cxn modelId="{F08466BF-9C76-4264-8303-3021841AD798}" type="presParOf" srcId="{FFAD7F79-5C69-4B06-968D-DA4D316EF515}" destId="{E1D3BE9F-0223-4409-8710-6BB5A31ADAB1}" srcOrd="1" destOrd="0" presId="urn:microsoft.com/office/officeart/2005/8/layout/hList3"/>
    <dgm:cxn modelId="{D75B57F1-60BD-48C7-BB83-4A0BA72B9BD1}" type="presParOf" srcId="{0693FE7C-5DC4-4798-8E66-7B97F4DE3658}" destId="{CCFCB84B-DAE0-448E-8EF8-55CF9E473E8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4C5FDF-C940-4F20-A8B5-18849844F4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FA80E-7EA6-42E1-8D6D-0741644277C6}">
      <dgm:prSet/>
      <dgm:spPr/>
      <dgm:t>
        <a:bodyPr/>
        <a:lstStyle/>
        <a:p>
          <a:r>
            <a:rPr lang="en-US"/>
            <a:t>Interest Rate</a:t>
          </a:r>
        </a:p>
      </dgm:t>
    </dgm:pt>
    <dgm:pt modelId="{3A82222E-9996-4128-9401-4987C91C08C7}" type="parTrans" cxnId="{A0219B00-675D-4FFC-B07C-42175E5B8788}">
      <dgm:prSet/>
      <dgm:spPr/>
      <dgm:t>
        <a:bodyPr/>
        <a:lstStyle/>
        <a:p>
          <a:endParaRPr lang="en-US"/>
        </a:p>
      </dgm:t>
    </dgm:pt>
    <dgm:pt modelId="{D9B5E7E6-7857-4A86-AEE6-C5C7AB971B11}" type="sibTrans" cxnId="{A0219B00-675D-4FFC-B07C-42175E5B8788}">
      <dgm:prSet/>
      <dgm:spPr/>
      <dgm:t>
        <a:bodyPr/>
        <a:lstStyle/>
        <a:p>
          <a:endParaRPr lang="en-US"/>
        </a:p>
      </dgm:t>
    </dgm:pt>
    <dgm:pt modelId="{490DD72F-38BF-4C4B-9C8A-098112DAEE55}">
      <dgm:prSet/>
      <dgm:spPr/>
      <dgm:t>
        <a:bodyPr/>
        <a:lstStyle/>
        <a:p>
          <a:r>
            <a:rPr lang="en-US"/>
            <a:t>Funded Investor amount</a:t>
          </a:r>
        </a:p>
      </dgm:t>
    </dgm:pt>
    <dgm:pt modelId="{403224B0-2808-4C4A-B787-02DF3AD67C00}" type="parTrans" cxnId="{E0D7312F-2377-45DB-A4C3-5714FCE9337A}">
      <dgm:prSet/>
      <dgm:spPr/>
      <dgm:t>
        <a:bodyPr/>
        <a:lstStyle/>
        <a:p>
          <a:endParaRPr lang="en-US"/>
        </a:p>
      </dgm:t>
    </dgm:pt>
    <dgm:pt modelId="{FD857550-D890-4962-BEA9-B91F623EC4EC}" type="sibTrans" cxnId="{E0D7312F-2377-45DB-A4C3-5714FCE9337A}">
      <dgm:prSet/>
      <dgm:spPr/>
      <dgm:t>
        <a:bodyPr/>
        <a:lstStyle/>
        <a:p>
          <a:endParaRPr lang="en-US"/>
        </a:p>
      </dgm:t>
    </dgm:pt>
    <dgm:pt modelId="{D646AFDB-A13D-4833-A3F3-25D67A1CF21A}">
      <dgm:prSet/>
      <dgm:spPr/>
      <dgm:t>
        <a:bodyPr/>
        <a:lstStyle/>
        <a:p>
          <a:r>
            <a:rPr lang="en-US"/>
            <a:t>Annual Income</a:t>
          </a:r>
        </a:p>
      </dgm:t>
    </dgm:pt>
    <dgm:pt modelId="{4A5F087B-05DF-42BD-9CB0-19808D9CB2D6}" type="parTrans" cxnId="{B05AA1E4-960F-40E5-8EB6-60559DF0CA85}">
      <dgm:prSet/>
      <dgm:spPr/>
      <dgm:t>
        <a:bodyPr/>
        <a:lstStyle/>
        <a:p>
          <a:endParaRPr lang="en-US"/>
        </a:p>
      </dgm:t>
    </dgm:pt>
    <dgm:pt modelId="{C6356EA6-DD44-4B06-B60F-8AF775FD66B5}" type="sibTrans" cxnId="{B05AA1E4-960F-40E5-8EB6-60559DF0CA85}">
      <dgm:prSet/>
      <dgm:spPr/>
      <dgm:t>
        <a:bodyPr/>
        <a:lstStyle/>
        <a:p>
          <a:endParaRPr lang="en-US"/>
        </a:p>
      </dgm:t>
    </dgm:pt>
    <dgm:pt modelId="{A3703AD8-0F01-4E29-BCFB-8B299D44E1F7}">
      <dgm:prSet/>
      <dgm:spPr/>
      <dgm:t>
        <a:bodyPr/>
        <a:lstStyle/>
        <a:p>
          <a:r>
            <a:rPr lang="en-US"/>
            <a:t>Term</a:t>
          </a:r>
        </a:p>
      </dgm:t>
    </dgm:pt>
    <dgm:pt modelId="{90826BA3-90D5-4C08-B89F-6D46B8946C03}" type="parTrans" cxnId="{6246A684-70F6-4E92-8F49-86F337E03700}">
      <dgm:prSet/>
      <dgm:spPr/>
      <dgm:t>
        <a:bodyPr/>
        <a:lstStyle/>
        <a:p>
          <a:endParaRPr lang="en-US"/>
        </a:p>
      </dgm:t>
    </dgm:pt>
    <dgm:pt modelId="{6EB8752E-C798-469F-985F-F106E984D9EA}" type="sibTrans" cxnId="{6246A684-70F6-4E92-8F49-86F337E03700}">
      <dgm:prSet/>
      <dgm:spPr/>
      <dgm:t>
        <a:bodyPr/>
        <a:lstStyle/>
        <a:p>
          <a:endParaRPr lang="en-US"/>
        </a:p>
      </dgm:t>
    </dgm:pt>
    <dgm:pt modelId="{A6D698E8-1562-4852-8126-8AD897B2C180}">
      <dgm:prSet/>
      <dgm:spPr/>
      <dgm:t>
        <a:bodyPr/>
        <a:lstStyle/>
        <a:p>
          <a:r>
            <a:rPr lang="en-US"/>
            <a:t>Grade</a:t>
          </a:r>
        </a:p>
      </dgm:t>
    </dgm:pt>
    <dgm:pt modelId="{1F9E9935-A73A-47C3-96EF-ABD5C6C11526}" type="parTrans" cxnId="{2FEA6180-884F-4BCD-9B3F-B3DF41F37692}">
      <dgm:prSet/>
      <dgm:spPr/>
      <dgm:t>
        <a:bodyPr/>
        <a:lstStyle/>
        <a:p>
          <a:endParaRPr lang="en-US"/>
        </a:p>
      </dgm:t>
    </dgm:pt>
    <dgm:pt modelId="{48102E5F-B1B7-4E31-BA7F-3603D4D99341}" type="sibTrans" cxnId="{2FEA6180-884F-4BCD-9B3F-B3DF41F37692}">
      <dgm:prSet/>
      <dgm:spPr/>
      <dgm:t>
        <a:bodyPr/>
        <a:lstStyle/>
        <a:p>
          <a:endParaRPr lang="en-US"/>
        </a:p>
      </dgm:t>
    </dgm:pt>
    <dgm:pt modelId="{554C58C0-B050-4ED2-AE6E-ACEBF0B9E2B0}">
      <dgm:prSet/>
      <dgm:spPr/>
      <dgm:t>
        <a:bodyPr/>
        <a:lstStyle/>
        <a:p>
          <a:r>
            <a:rPr lang="en-US"/>
            <a:t>Purpose</a:t>
          </a:r>
        </a:p>
      </dgm:t>
    </dgm:pt>
    <dgm:pt modelId="{A2CF5C68-1AF0-486C-AA84-56500BA7492E}" type="parTrans" cxnId="{7C2BB990-E375-405A-B656-D36B673BAFC5}">
      <dgm:prSet/>
      <dgm:spPr/>
      <dgm:t>
        <a:bodyPr/>
        <a:lstStyle/>
        <a:p>
          <a:endParaRPr lang="en-US"/>
        </a:p>
      </dgm:t>
    </dgm:pt>
    <dgm:pt modelId="{95EC385A-7DB8-4ED3-BF73-85F5F22CEE39}" type="sibTrans" cxnId="{7C2BB990-E375-405A-B656-D36B673BAFC5}">
      <dgm:prSet/>
      <dgm:spPr/>
      <dgm:t>
        <a:bodyPr/>
        <a:lstStyle/>
        <a:p>
          <a:endParaRPr lang="en-US"/>
        </a:p>
      </dgm:t>
    </dgm:pt>
    <dgm:pt modelId="{91A871F7-970A-4FDA-9193-03C0E851CA2A}" type="pres">
      <dgm:prSet presAssocID="{164C5FDF-C940-4F20-A8B5-18849844F400}" presName="linear" presStyleCnt="0">
        <dgm:presLayoutVars>
          <dgm:animLvl val="lvl"/>
          <dgm:resizeHandles val="exact"/>
        </dgm:presLayoutVars>
      </dgm:prSet>
      <dgm:spPr/>
    </dgm:pt>
    <dgm:pt modelId="{52C47FD2-5B57-4D9A-9B83-3FB593560BE9}" type="pres">
      <dgm:prSet presAssocID="{2DEFA80E-7EA6-42E1-8D6D-0741644277C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1D28559-D28D-4DFE-BCAD-9168386C17C1}" type="pres">
      <dgm:prSet presAssocID="{D9B5E7E6-7857-4A86-AEE6-C5C7AB971B11}" presName="spacer" presStyleCnt="0"/>
      <dgm:spPr/>
    </dgm:pt>
    <dgm:pt modelId="{2434F69D-8D90-4B8C-97AF-10825E4C7D27}" type="pres">
      <dgm:prSet presAssocID="{490DD72F-38BF-4C4B-9C8A-098112DAEE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C925F19-81EF-464E-8121-14788B5F3E52}" type="pres">
      <dgm:prSet presAssocID="{FD857550-D890-4962-BEA9-B91F623EC4EC}" presName="spacer" presStyleCnt="0"/>
      <dgm:spPr/>
    </dgm:pt>
    <dgm:pt modelId="{82FA61F9-0A2A-4AD7-9EA5-E9AE802C1475}" type="pres">
      <dgm:prSet presAssocID="{D646AFDB-A13D-4833-A3F3-25D67A1CF2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875287D-22CF-4436-A9DB-DB7DD317BEC4}" type="pres">
      <dgm:prSet presAssocID="{C6356EA6-DD44-4B06-B60F-8AF775FD66B5}" presName="spacer" presStyleCnt="0"/>
      <dgm:spPr/>
    </dgm:pt>
    <dgm:pt modelId="{47C1A6A4-E67D-416A-9AEC-2178634E2673}" type="pres">
      <dgm:prSet presAssocID="{A3703AD8-0F01-4E29-BCFB-8B299D44E1F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A7D92E-DC01-4891-A662-85A43564A4B8}" type="pres">
      <dgm:prSet presAssocID="{6EB8752E-C798-469F-985F-F106E984D9EA}" presName="spacer" presStyleCnt="0"/>
      <dgm:spPr/>
    </dgm:pt>
    <dgm:pt modelId="{CFC18123-F8DA-4BED-8762-5DC08BA89F3A}" type="pres">
      <dgm:prSet presAssocID="{A6D698E8-1562-4852-8126-8AD897B2C18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843FDC-6A44-448D-AC6A-49B45AD5D766}" type="pres">
      <dgm:prSet presAssocID="{48102E5F-B1B7-4E31-BA7F-3603D4D99341}" presName="spacer" presStyleCnt="0"/>
      <dgm:spPr/>
    </dgm:pt>
    <dgm:pt modelId="{4AF1ED8A-4102-4804-A020-15D8F63645F3}" type="pres">
      <dgm:prSet presAssocID="{554C58C0-B050-4ED2-AE6E-ACEBF0B9E2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219B00-675D-4FFC-B07C-42175E5B8788}" srcId="{164C5FDF-C940-4F20-A8B5-18849844F400}" destId="{2DEFA80E-7EA6-42E1-8D6D-0741644277C6}" srcOrd="0" destOrd="0" parTransId="{3A82222E-9996-4128-9401-4987C91C08C7}" sibTransId="{D9B5E7E6-7857-4A86-AEE6-C5C7AB971B11}"/>
    <dgm:cxn modelId="{3BAADB0B-2D67-4A29-84D1-976153CBF074}" type="presOf" srcId="{2DEFA80E-7EA6-42E1-8D6D-0741644277C6}" destId="{52C47FD2-5B57-4D9A-9B83-3FB593560BE9}" srcOrd="0" destOrd="0" presId="urn:microsoft.com/office/officeart/2005/8/layout/vList2"/>
    <dgm:cxn modelId="{E0D7312F-2377-45DB-A4C3-5714FCE9337A}" srcId="{164C5FDF-C940-4F20-A8B5-18849844F400}" destId="{490DD72F-38BF-4C4B-9C8A-098112DAEE55}" srcOrd="1" destOrd="0" parTransId="{403224B0-2808-4C4A-B787-02DF3AD67C00}" sibTransId="{FD857550-D890-4962-BEA9-B91F623EC4EC}"/>
    <dgm:cxn modelId="{3615B169-83DD-4932-ACEB-10A85D831708}" type="presOf" srcId="{A3703AD8-0F01-4E29-BCFB-8B299D44E1F7}" destId="{47C1A6A4-E67D-416A-9AEC-2178634E2673}" srcOrd="0" destOrd="0" presId="urn:microsoft.com/office/officeart/2005/8/layout/vList2"/>
    <dgm:cxn modelId="{2FEA6180-884F-4BCD-9B3F-B3DF41F37692}" srcId="{164C5FDF-C940-4F20-A8B5-18849844F400}" destId="{A6D698E8-1562-4852-8126-8AD897B2C180}" srcOrd="4" destOrd="0" parTransId="{1F9E9935-A73A-47C3-96EF-ABD5C6C11526}" sibTransId="{48102E5F-B1B7-4E31-BA7F-3603D4D99341}"/>
    <dgm:cxn modelId="{6246A684-70F6-4E92-8F49-86F337E03700}" srcId="{164C5FDF-C940-4F20-A8B5-18849844F400}" destId="{A3703AD8-0F01-4E29-BCFB-8B299D44E1F7}" srcOrd="3" destOrd="0" parTransId="{90826BA3-90D5-4C08-B89F-6D46B8946C03}" sibTransId="{6EB8752E-C798-469F-985F-F106E984D9EA}"/>
    <dgm:cxn modelId="{F3A92E8C-71B5-4DC2-8D4F-B0F9D7A2F63F}" type="presOf" srcId="{490DD72F-38BF-4C4B-9C8A-098112DAEE55}" destId="{2434F69D-8D90-4B8C-97AF-10825E4C7D27}" srcOrd="0" destOrd="0" presId="urn:microsoft.com/office/officeart/2005/8/layout/vList2"/>
    <dgm:cxn modelId="{7C2BB990-E375-405A-B656-D36B673BAFC5}" srcId="{164C5FDF-C940-4F20-A8B5-18849844F400}" destId="{554C58C0-B050-4ED2-AE6E-ACEBF0B9E2B0}" srcOrd="5" destOrd="0" parTransId="{A2CF5C68-1AF0-486C-AA84-56500BA7492E}" sibTransId="{95EC385A-7DB8-4ED3-BF73-85F5F22CEE39}"/>
    <dgm:cxn modelId="{97729A97-10A7-4369-898B-EDA86500B92B}" type="presOf" srcId="{164C5FDF-C940-4F20-A8B5-18849844F400}" destId="{91A871F7-970A-4FDA-9193-03C0E851CA2A}" srcOrd="0" destOrd="0" presId="urn:microsoft.com/office/officeart/2005/8/layout/vList2"/>
    <dgm:cxn modelId="{7F686CB0-FAC8-40DE-8304-E8177C75126C}" type="presOf" srcId="{A6D698E8-1562-4852-8126-8AD897B2C180}" destId="{CFC18123-F8DA-4BED-8762-5DC08BA89F3A}" srcOrd="0" destOrd="0" presId="urn:microsoft.com/office/officeart/2005/8/layout/vList2"/>
    <dgm:cxn modelId="{D5DDE5B4-60AD-43C5-9AC3-2866F04663F9}" type="presOf" srcId="{554C58C0-B050-4ED2-AE6E-ACEBF0B9E2B0}" destId="{4AF1ED8A-4102-4804-A020-15D8F63645F3}" srcOrd="0" destOrd="0" presId="urn:microsoft.com/office/officeart/2005/8/layout/vList2"/>
    <dgm:cxn modelId="{B05AA1E4-960F-40E5-8EB6-60559DF0CA85}" srcId="{164C5FDF-C940-4F20-A8B5-18849844F400}" destId="{D646AFDB-A13D-4833-A3F3-25D67A1CF21A}" srcOrd="2" destOrd="0" parTransId="{4A5F087B-05DF-42BD-9CB0-19808D9CB2D6}" sibTransId="{C6356EA6-DD44-4B06-B60F-8AF775FD66B5}"/>
    <dgm:cxn modelId="{891B67EF-39F6-418B-A19E-74AF619CD0F7}" type="presOf" srcId="{D646AFDB-A13D-4833-A3F3-25D67A1CF21A}" destId="{82FA61F9-0A2A-4AD7-9EA5-E9AE802C1475}" srcOrd="0" destOrd="0" presId="urn:microsoft.com/office/officeart/2005/8/layout/vList2"/>
    <dgm:cxn modelId="{60D6AE46-BF05-4757-A585-7E44823E08EF}" type="presParOf" srcId="{91A871F7-970A-4FDA-9193-03C0E851CA2A}" destId="{52C47FD2-5B57-4D9A-9B83-3FB593560BE9}" srcOrd="0" destOrd="0" presId="urn:microsoft.com/office/officeart/2005/8/layout/vList2"/>
    <dgm:cxn modelId="{B7321695-9E62-4ADA-8FD0-2B644E8F6858}" type="presParOf" srcId="{91A871F7-970A-4FDA-9193-03C0E851CA2A}" destId="{11D28559-D28D-4DFE-BCAD-9168386C17C1}" srcOrd="1" destOrd="0" presId="urn:microsoft.com/office/officeart/2005/8/layout/vList2"/>
    <dgm:cxn modelId="{DEF94D02-A147-4B29-BC06-E8B0C496A673}" type="presParOf" srcId="{91A871F7-970A-4FDA-9193-03C0E851CA2A}" destId="{2434F69D-8D90-4B8C-97AF-10825E4C7D27}" srcOrd="2" destOrd="0" presId="urn:microsoft.com/office/officeart/2005/8/layout/vList2"/>
    <dgm:cxn modelId="{B69ADFA1-0B15-464E-A1E1-201CBC79DABE}" type="presParOf" srcId="{91A871F7-970A-4FDA-9193-03C0E851CA2A}" destId="{CC925F19-81EF-464E-8121-14788B5F3E52}" srcOrd="3" destOrd="0" presId="urn:microsoft.com/office/officeart/2005/8/layout/vList2"/>
    <dgm:cxn modelId="{F185DFB4-5F1B-4C37-957E-37820C151776}" type="presParOf" srcId="{91A871F7-970A-4FDA-9193-03C0E851CA2A}" destId="{82FA61F9-0A2A-4AD7-9EA5-E9AE802C1475}" srcOrd="4" destOrd="0" presId="urn:microsoft.com/office/officeart/2005/8/layout/vList2"/>
    <dgm:cxn modelId="{C357C7AD-BFFE-469C-90F8-1A452947BD9D}" type="presParOf" srcId="{91A871F7-970A-4FDA-9193-03C0E851CA2A}" destId="{F875287D-22CF-4436-A9DB-DB7DD317BEC4}" srcOrd="5" destOrd="0" presId="urn:microsoft.com/office/officeart/2005/8/layout/vList2"/>
    <dgm:cxn modelId="{A7AFECB6-833B-4022-B653-5C0EC5A0659C}" type="presParOf" srcId="{91A871F7-970A-4FDA-9193-03C0E851CA2A}" destId="{47C1A6A4-E67D-416A-9AEC-2178634E2673}" srcOrd="6" destOrd="0" presId="urn:microsoft.com/office/officeart/2005/8/layout/vList2"/>
    <dgm:cxn modelId="{9A19FC9F-7E63-4811-92E2-46999679B8D4}" type="presParOf" srcId="{91A871F7-970A-4FDA-9193-03C0E851CA2A}" destId="{D1A7D92E-DC01-4891-A662-85A43564A4B8}" srcOrd="7" destOrd="0" presId="urn:microsoft.com/office/officeart/2005/8/layout/vList2"/>
    <dgm:cxn modelId="{B03603D4-D0B8-4127-8B26-830114697C22}" type="presParOf" srcId="{91A871F7-970A-4FDA-9193-03C0E851CA2A}" destId="{CFC18123-F8DA-4BED-8762-5DC08BA89F3A}" srcOrd="8" destOrd="0" presId="urn:microsoft.com/office/officeart/2005/8/layout/vList2"/>
    <dgm:cxn modelId="{E03BC6F5-92E1-4EF7-8461-7E666CCCFB6F}" type="presParOf" srcId="{91A871F7-970A-4FDA-9193-03C0E851CA2A}" destId="{88843FDC-6A44-448D-AC6A-49B45AD5D766}" srcOrd="9" destOrd="0" presId="urn:microsoft.com/office/officeart/2005/8/layout/vList2"/>
    <dgm:cxn modelId="{1F91E1FC-83A6-47BB-AAF6-F3F89E660A6A}" type="presParOf" srcId="{91A871F7-970A-4FDA-9193-03C0E851CA2A}" destId="{4AF1ED8A-4102-4804-A020-15D8F63645F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7312-E2CA-4251-8234-C1F412AD6398}">
      <dsp:nvSpPr>
        <dsp:cNvPr id="0" name=""/>
        <dsp:cNvSpPr/>
      </dsp:nvSpPr>
      <dsp:spPr>
        <a:xfrm>
          <a:off x="0" y="0"/>
          <a:ext cx="3352802" cy="55499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Goals</a:t>
          </a:r>
        </a:p>
      </dsp:txBody>
      <dsp:txXfrm>
        <a:off x="0" y="0"/>
        <a:ext cx="3352802" cy="554990"/>
      </dsp:txXfrm>
    </dsp:sp>
    <dsp:sp modelId="{E9F90FEA-A1F6-4DD4-AF98-B963A9A3BB2B}">
      <dsp:nvSpPr>
        <dsp:cNvPr id="0" name=""/>
        <dsp:cNvSpPr/>
      </dsp:nvSpPr>
      <dsp:spPr>
        <a:xfrm>
          <a:off x="1637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Be Profitable </a:t>
          </a:r>
          <a:endParaRPr lang="en-US" sz="1500" kern="1200" dirty="0"/>
        </a:p>
      </dsp:txBody>
      <dsp:txXfrm>
        <a:off x="1637" y="554990"/>
        <a:ext cx="1116509" cy="1165479"/>
      </dsp:txXfrm>
    </dsp:sp>
    <dsp:sp modelId="{2A59B2EE-0953-4F97-B3C7-32BF78A5EE52}">
      <dsp:nvSpPr>
        <dsp:cNvPr id="0" name=""/>
        <dsp:cNvSpPr/>
      </dsp:nvSpPr>
      <dsp:spPr>
        <a:xfrm>
          <a:off x="1118146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460881"/>
                <a:satOff val="-8998"/>
                <a:lumOff val="1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Have better understanding of its customers</a:t>
          </a:r>
        </a:p>
      </dsp:txBody>
      <dsp:txXfrm>
        <a:off x="1118146" y="554990"/>
        <a:ext cx="1116509" cy="1165479"/>
      </dsp:txXfrm>
    </dsp:sp>
    <dsp:sp modelId="{24B83F26-137F-456B-9B19-F4E8BECD9C0D}">
      <dsp:nvSpPr>
        <dsp:cNvPr id="0" name=""/>
        <dsp:cNvSpPr/>
      </dsp:nvSpPr>
      <dsp:spPr>
        <a:xfrm>
          <a:off x="2234655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921761"/>
                <a:satOff val="-17996"/>
                <a:lumOff val="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Approve profitable loans and reject risky loans</a:t>
          </a:r>
        </a:p>
      </dsp:txBody>
      <dsp:txXfrm>
        <a:off x="2234655" y="554990"/>
        <a:ext cx="1116509" cy="1165479"/>
      </dsp:txXfrm>
    </dsp:sp>
    <dsp:sp modelId="{A5ADC1DF-2323-44EB-A5A4-8640FCE435A7}">
      <dsp:nvSpPr>
        <dsp:cNvPr id="0" name=""/>
        <dsp:cNvSpPr/>
      </dsp:nvSpPr>
      <dsp:spPr>
        <a:xfrm>
          <a:off x="0" y="1720470"/>
          <a:ext cx="3352802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3923B-57E4-48E1-9D9F-72C44AB6679C}">
      <dsp:nvSpPr>
        <dsp:cNvPr id="0" name=""/>
        <dsp:cNvSpPr/>
      </dsp:nvSpPr>
      <dsp:spPr>
        <a:xfrm>
          <a:off x="0" y="0"/>
          <a:ext cx="3454399" cy="55499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Concerns</a:t>
          </a:r>
        </a:p>
      </dsp:txBody>
      <dsp:txXfrm>
        <a:off x="0" y="0"/>
        <a:ext cx="3454399" cy="554990"/>
      </dsp:txXfrm>
    </dsp:sp>
    <dsp:sp modelId="{03963DD3-28D1-49E8-9F41-AF5FA3285EE2}">
      <dsp:nvSpPr>
        <dsp:cNvPr id="0" name=""/>
        <dsp:cNvSpPr/>
      </dsp:nvSpPr>
      <dsp:spPr>
        <a:xfrm>
          <a:off x="0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Approving Risky loans</a:t>
          </a:r>
        </a:p>
      </dsp:txBody>
      <dsp:txXfrm>
        <a:off x="0" y="554990"/>
        <a:ext cx="1727199" cy="1165479"/>
      </dsp:txXfrm>
    </dsp:sp>
    <dsp:sp modelId="{3A0A9DE1-270B-4139-8E64-07CA9574B2EB}">
      <dsp:nvSpPr>
        <dsp:cNvPr id="0" name=""/>
        <dsp:cNvSpPr/>
      </dsp:nvSpPr>
      <dsp:spPr>
        <a:xfrm>
          <a:off x="1727199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Losing investments or investors</a:t>
          </a:r>
        </a:p>
      </dsp:txBody>
      <dsp:txXfrm>
        <a:off x="1727199" y="554990"/>
        <a:ext cx="1727199" cy="1165479"/>
      </dsp:txXfrm>
    </dsp:sp>
    <dsp:sp modelId="{19450747-7095-400B-8C7D-D41140088B71}">
      <dsp:nvSpPr>
        <dsp:cNvPr id="0" name=""/>
        <dsp:cNvSpPr/>
      </dsp:nvSpPr>
      <dsp:spPr>
        <a:xfrm>
          <a:off x="0" y="1720469"/>
          <a:ext cx="3454399" cy="12949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2C97-A907-4A5A-821A-A2A88228961C}">
      <dsp:nvSpPr>
        <dsp:cNvPr id="0" name=""/>
        <dsp:cNvSpPr/>
      </dsp:nvSpPr>
      <dsp:spPr>
        <a:xfrm>
          <a:off x="0" y="0"/>
          <a:ext cx="3454399" cy="554989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Requirements</a:t>
          </a:r>
        </a:p>
      </dsp:txBody>
      <dsp:txXfrm>
        <a:off x="0" y="0"/>
        <a:ext cx="3454399" cy="554989"/>
      </dsp:txXfrm>
    </dsp:sp>
    <dsp:sp modelId="{53C1EB1E-5223-40A9-838D-C9E368EDFD02}">
      <dsp:nvSpPr>
        <dsp:cNvPr id="0" name=""/>
        <dsp:cNvSpPr/>
      </dsp:nvSpPr>
      <dsp:spPr>
        <a:xfrm>
          <a:off x="0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sz="1500" kern="1200" dirty="0"/>
        </a:p>
      </dsp:txBody>
      <dsp:txXfrm>
        <a:off x="0" y="554989"/>
        <a:ext cx="1727199" cy="1165478"/>
      </dsp:txXfrm>
    </dsp:sp>
    <dsp:sp modelId="{E1D3BE9F-0223-4409-8710-6BB5A31ADAB1}">
      <dsp:nvSpPr>
        <dsp:cNvPr id="0" name=""/>
        <dsp:cNvSpPr/>
      </dsp:nvSpPr>
      <dsp:spPr>
        <a:xfrm>
          <a:off x="1727199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62400"/>
                <a:satOff val="11804"/>
                <a:lumOff val="243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 bad loans using those driving variables</a:t>
          </a:r>
        </a:p>
      </dsp:txBody>
      <dsp:txXfrm>
        <a:off x="1727199" y="554989"/>
        <a:ext cx="1727199" cy="1165478"/>
      </dsp:txXfrm>
    </dsp:sp>
    <dsp:sp modelId="{CCFCB84B-DAE0-448E-8EF8-55CF9E473E8A}">
      <dsp:nvSpPr>
        <dsp:cNvPr id="0" name=""/>
        <dsp:cNvSpPr/>
      </dsp:nvSpPr>
      <dsp:spPr>
        <a:xfrm>
          <a:off x="0" y="1720468"/>
          <a:ext cx="3454399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47FD2-5B57-4D9A-9B83-3FB593560BE9}">
      <dsp:nvSpPr>
        <dsp:cNvPr id="0" name=""/>
        <dsp:cNvSpPr/>
      </dsp:nvSpPr>
      <dsp:spPr>
        <a:xfrm>
          <a:off x="0" y="9994"/>
          <a:ext cx="6303729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Interest Rate</a:t>
          </a:r>
        </a:p>
      </dsp:txBody>
      <dsp:txXfrm>
        <a:off x="40980" y="50974"/>
        <a:ext cx="6221769" cy="757514"/>
      </dsp:txXfrm>
    </dsp:sp>
    <dsp:sp modelId="{2434F69D-8D90-4B8C-97AF-10825E4C7D27}">
      <dsp:nvSpPr>
        <dsp:cNvPr id="0" name=""/>
        <dsp:cNvSpPr/>
      </dsp:nvSpPr>
      <dsp:spPr>
        <a:xfrm>
          <a:off x="0" y="950269"/>
          <a:ext cx="6303729" cy="839474"/>
        </a:xfrm>
        <a:prstGeom prst="round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Funded Investor amount</a:t>
          </a:r>
        </a:p>
      </dsp:txBody>
      <dsp:txXfrm>
        <a:off x="40980" y="991249"/>
        <a:ext cx="6221769" cy="757514"/>
      </dsp:txXfrm>
    </dsp:sp>
    <dsp:sp modelId="{82FA61F9-0A2A-4AD7-9EA5-E9AE802C1475}">
      <dsp:nvSpPr>
        <dsp:cNvPr id="0" name=""/>
        <dsp:cNvSpPr/>
      </dsp:nvSpPr>
      <dsp:spPr>
        <a:xfrm>
          <a:off x="0" y="1890544"/>
          <a:ext cx="6303729" cy="839474"/>
        </a:xfrm>
        <a:prstGeom prst="round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Annual Income</a:t>
          </a:r>
        </a:p>
      </dsp:txBody>
      <dsp:txXfrm>
        <a:off x="40980" y="1931524"/>
        <a:ext cx="6221769" cy="757514"/>
      </dsp:txXfrm>
    </dsp:sp>
    <dsp:sp modelId="{47C1A6A4-E67D-416A-9AEC-2178634E2673}">
      <dsp:nvSpPr>
        <dsp:cNvPr id="0" name=""/>
        <dsp:cNvSpPr/>
      </dsp:nvSpPr>
      <dsp:spPr>
        <a:xfrm>
          <a:off x="0" y="2830819"/>
          <a:ext cx="6303729" cy="839474"/>
        </a:xfrm>
        <a:prstGeom prst="round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Term</a:t>
          </a:r>
        </a:p>
      </dsp:txBody>
      <dsp:txXfrm>
        <a:off x="40980" y="2871799"/>
        <a:ext cx="6221769" cy="757514"/>
      </dsp:txXfrm>
    </dsp:sp>
    <dsp:sp modelId="{CFC18123-F8DA-4BED-8762-5DC08BA89F3A}">
      <dsp:nvSpPr>
        <dsp:cNvPr id="0" name=""/>
        <dsp:cNvSpPr/>
      </dsp:nvSpPr>
      <dsp:spPr>
        <a:xfrm>
          <a:off x="0" y="3771094"/>
          <a:ext cx="6303729" cy="839474"/>
        </a:xfrm>
        <a:prstGeom prst="round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Grade</a:t>
          </a:r>
        </a:p>
      </dsp:txBody>
      <dsp:txXfrm>
        <a:off x="40980" y="3812074"/>
        <a:ext cx="6221769" cy="757514"/>
      </dsp:txXfrm>
    </dsp:sp>
    <dsp:sp modelId="{4AF1ED8A-4102-4804-A020-15D8F63645F3}">
      <dsp:nvSpPr>
        <dsp:cNvPr id="0" name=""/>
        <dsp:cNvSpPr/>
      </dsp:nvSpPr>
      <dsp:spPr>
        <a:xfrm>
          <a:off x="0" y="4711369"/>
          <a:ext cx="6303729" cy="839474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Purpose</a:t>
          </a:r>
        </a:p>
      </dsp:txBody>
      <dsp:txXfrm>
        <a:off x="40980" y="4752349"/>
        <a:ext cx="6221769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0208-C0AB-4866-8E91-F78600F680B8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5A9B-745F-4B63-BB32-7DD6E209C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38BC1-EFD6-924F-8338-F7C0A9399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8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2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0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2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93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3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2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61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6C0E-A7AF-C5B2-D62C-A156430F3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5271106" cy="27986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Online Lending Club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3581DC8-8E70-13C8-4A26-5915CA135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" r="1" b="1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F6F3E-B250-123B-3E10-4F480DF09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5271106" cy="247648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Prepared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Khalid Mohamad </a:t>
            </a:r>
            <a:r>
              <a:rPr lang="en-US" dirty="0" err="1">
                <a:solidFill>
                  <a:srgbClr val="FFFFFF"/>
                </a:solidFill>
              </a:rPr>
              <a:t>Aladin</a:t>
            </a:r>
            <a:r>
              <a:rPr lang="en-US" dirty="0">
                <a:solidFill>
                  <a:srgbClr val="FFFFFF"/>
                </a:solidFill>
              </a:rPr>
              <a:t> Hafez Omar    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Email:khalidomarasu@gmail.com</a:t>
            </a:r>
            <a:endParaRPr lang="en-US" sz="1200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Nadeem Akhter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Email:MNadeemAkhter@hotmail.com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7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C26F148B-ABBF-2BE1-7D95-28B18C47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45" r="162" b="144"/>
          <a:stretch/>
        </p:blipFill>
        <p:spPr bwMode="auto">
          <a:xfrm>
            <a:off x="6509916" y="3616516"/>
            <a:ext cx="5431800" cy="2098484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4981F6F4-9236-5EC9-C41E-A20B82CE4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31" y="763088"/>
            <a:ext cx="4815294" cy="3135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44" y="486184"/>
            <a:ext cx="463145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Univariate Analysis: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- Purpose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dirty="0"/>
              <a:t>– Verification Status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0" y="5925006"/>
            <a:ext cx="5758213" cy="646331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Almost 50% of the borrowers took loan for the purpose of debt consolidation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can conclude that 53.5% of the data is distributed between 13 different purposes.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least count goes to loans for the purpose of renewable energy.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637889" y="5123358"/>
            <a:ext cx="5022636" cy="138499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Almost half of the loans issued were issued to borrowers with incomes not verified.   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Quarter of the loans were issued to income source verified customers and 27.8% of the loans were issued to verified income customer.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plot shows normal distribution we can infer 53.8% of the loan were issued to Verified Income sources (Source, Verified) and 46.2% were issued to customers with Un-verified income sources.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3C32764-DDC8-815A-0AEE-9BA1CD7C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52" y="2232213"/>
            <a:ext cx="2769973" cy="276997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16AD7D1-D588-BD21-4455-5F9F23BB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3" y="2860293"/>
            <a:ext cx="5780744" cy="3011318"/>
          </a:xfrm>
          <a:prstGeom prst="rect">
            <a:avLst/>
          </a:prstGeom>
        </p:spPr>
      </p:pic>
      <p:pic>
        <p:nvPicPr>
          <p:cNvPr id="16" name="Picture 15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EECE5EE0-5EC0-F8EB-75DE-60B0AF5C2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" y="1769411"/>
            <a:ext cx="3824463" cy="2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2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44" y="486184"/>
            <a:ext cx="4631458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Univariate Analysis: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- Funded amount by investor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dirty="0"/>
              <a:t>– interest rate range</a:t>
            </a:r>
            <a:br>
              <a:rPr lang="en-US" sz="2800" dirty="0"/>
            </a:br>
            <a:r>
              <a:rPr lang="en-US" sz="2800" dirty="0"/>
              <a:t>- Annual income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0" y="5621868"/>
            <a:ext cx="3937000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There are few values with higher rank  (0 as the highest rank) as the line is almost vertical from around 0 to 10 counts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There are higher number of low rank values as the line is almost flat after around 10 counts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8012865" y="2601163"/>
            <a:ext cx="3793045" cy="156966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50% of the loans issued had an interest rate of 10 to 15%.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The maximum interest rate was 25% and more and it covers 18.7 % of the total loans issued.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lowest interest charged on loans ranges between 0 to 7.5% and it represent 18.8% if the loans issued.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Only 15% of the loans issued had an interest rate less than 7.5%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2B28058-4981-E5AD-FA90-F1099812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4" y="1913466"/>
            <a:ext cx="2920602" cy="17780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89A903-B5FF-C7B0-A32F-CDB315E5F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4" y="3587548"/>
            <a:ext cx="2922581" cy="1915786"/>
          </a:xfrm>
          <a:prstGeom prst="rect">
            <a:avLst/>
          </a:prstGeom>
        </p:spPr>
      </p:pic>
      <p:pic>
        <p:nvPicPr>
          <p:cNvPr id="9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CE69AC51-29C6-2BF8-2204-ED5C1B899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2" y="2356065"/>
            <a:ext cx="3531183" cy="2059857"/>
          </a:xfrm>
          <a:prstGeom prst="rect">
            <a:avLst/>
          </a:prstGeom>
        </p:spPr>
      </p:pic>
      <p:pic>
        <p:nvPicPr>
          <p:cNvPr id="15" name="Picture 14" descr="Chart, sunburst chart&#10;&#10;Description automatically generated">
            <a:extLst>
              <a:ext uri="{FF2B5EF4-FFF2-40B4-BE49-F238E27FC236}">
                <a16:creationId xmlns:a16="http://schemas.microsoft.com/office/drawing/2014/main" id="{55AEEE08-E901-A52B-7B3F-5AC26DC7C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3" y="4798143"/>
            <a:ext cx="3531183" cy="2059857"/>
          </a:xfrm>
          <a:prstGeom prst="rect">
            <a:avLst/>
          </a:prstGeom>
        </p:spPr>
      </p:pic>
      <p:pic>
        <p:nvPicPr>
          <p:cNvPr id="20" name="Picture 19" descr="Chart, sunburst chart&#10;&#10;Description automatically generated">
            <a:extLst>
              <a:ext uri="{FF2B5EF4-FFF2-40B4-BE49-F238E27FC236}">
                <a16:creationId xmlns:a16="http://schemas.microsoft.com/office/drawing/2014/main" id="{B927C156-1012-E743-19AC-1EB1C0C3B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3" y="0"/>
            <a:ext cx="3531183" cy="20598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FEFAE-A52F-2241-D457-5FDB0B2D14F9}"/>
              </a:ext>
            </a:extLst>
          </p:cNvPr>
          <p:cNvSpPr txBox="1"/>
          <p:nvPr/>
        </p:nvSpPr>
        <p:spPr>
          <a:xfrm>
            <a:off x="8012864" y="245098"/>
            <a:ext cx="3793045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65.8% of investors invested from 0 to 10,000 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13.3% of investors gave more than 23k USD to borrowers.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Only 10% of the loans issued range between 10k to 12k.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E46E7-353D-48C9-9F44-43073B800C81}"/>
              </a:ext>
            </a:extLst>
          </p:cNvPr>
          <p:cNvSpPr txBox="1"/>
          <p:nvPr/>
        </p:nvSpPr>
        <p:spPr>
          <a:xfrm>
            <a:off x="8012863" y="5156159"/>
            <a:ext cx="3793045" cy="120032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Almost 37% of the clients make 25k to 50k each year.  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67% of the borrower's annual salary ranges between 25k to 75K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15% of the borrowers have a salary range of 75k to 100k yearly.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7.35% of the clients make less than 25K a year.</a:t>
            </a:r>
          </a:p>
        </p:txBody>
      </p:sp>
    </p:spTree>
    <p:extLst>
      <p:ext uri="{BB962C8B-B14F-4D97-AF65-F5344CB8AC3E}">
        <p14:creationId xmlns:p14="http://schemas.microsoft.com/office/powerpoint/2010/main" val="324261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9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Categorical Analysis (grade, home, term)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5377C6-A878-02A2-91A3-FEA666A10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121"/>
            <a:ext cx="4785649" cy="3095066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A52ECC2-11AC-89A3-5409-A60DD5278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49" y="3608806"/>
            <a:ext cx="4076262" cy="3249194"/>
          </a:xfrm>
          <a:prstGeom prst="rect">
            <a:avLst/>
          </a:prstGeom>
        </p:spPr>
      </p:pic>
      <p:pic>
        <p:nvPicPr>
          <p:cNvPr id="15" name="Picture 1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1407EAA-71A3-C8C2-DE39-87519A24B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38" y="513739"/>
            <a:ext cx="4076262" cy="30950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CC9E66-E47F-DE33-F73F-54FF3F1CBE6D}"/>
              </a:ext>
            </a:extLst>
          </p:cNvPr>
          <p:cNvSpPr txBox="1"/>
          <p:nvPr/>
        </p:nvSpPr>
        <p:spPr>
          <a:xfrm>
            <a:off x="685800" y="4548187"/>
            <a:ext cx="3400425" cy="646331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Grade B has the highest # of loan default.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FF775-84AE-274C-3962-C8012F376BA6}"/>
              </a:ext>
            </a:extLst>
          </p:cNvPr>
          <p:cNvSpPr txBox="1"/>
          <p:nvPr/>
        </p:nvSpPr>
        <p:spPr>
          <a:xfrm>
            <a:off x="9235320" y="3608806"/>
            <a:ext cx="2827867" cy="1754326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Clients with rented homes has the highest # of loan default. Be careful when issuing a loan client with rented house.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0DD8A-449B-BE1D-676A-47E106F21A38}"/>
              </a:ext>
            </a:extLst>
          </p:cNvPr>
          <p:cNvSpPr txBox="1"/>
          <p:nvPr/>
        </p:nvSpPr>
        <p:spPr>
          <a:xfrm>
            <a:off x="5196720" y="2334170"/>
            <a:ext cx="2827867" cy="120032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Loans issued with short term tend to have more # of defaults than long term loans.</a:t>
            </a:r>
          </a:p>
        </p:txBody>
      </p:sp>
    </p:spTree>
    <p:extLst>
      <p:ext uri="{BB962C8B-B14F-4D97-AF65-F5344CB8AC3E}">
        <p14:creationId xmlns:p14="http://schemas.microsoft.com/office/powerpoint/2010/main" val="38656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B9321A-9237-32AC-F364-CA8712A8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4" y="3757969"/>
            <a:ext cx="2698486" cy="224385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5340389-49F3-2BDA-337B-51A6DCFCC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" y="1514119"/>
            <a:ext cx="2575064" cy="224385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E2F9FCD-B4A3-FA16-D7A4-D8FA2355A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794" y="1324832"/>
            <a:ext cx="3038669" cy="243313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420F4F6-7812-00BD-91EE-ED54A237D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78" y="3869372"/>
            <a:ext cx="2878022" cy="213244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Categorical - Numerical Analysis (annual income- </a:t>
            </a:r>
            <a:r>
              <a:rPr lang="en-US" sz="2400" dirty="0" err="1"/>
              <a:t>dti</a:t>
            </a:r>
            <a:r>
              <a:rPr lang="en-US" sz="2400" dirty="0"/>
              <a:t>- invested amount and interest rate)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FA136-D8F8-4C02-1DFF-00F957E1D529}"/>
              </a:ext>
            </a:extLst>
          </p:cNvPr>
          <p:cNvSpPr txBox="1"/>
          <p:nvPr/>
        </p:nvSpPr>
        <p:spPr>
          <a:xfrm>
            <a:off x="6367255" y="4326642"/>
            <a:ext cx="2827867" cy="646331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Do not issue loans with interest rate 25% and more it has high default ratio.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40846-4008-9BF0-9102-4BBEDFA5B7A7}"/>
              </a:ext>
            </a:extLst>
          </p:cNvPr>
          <p:cNvSpPr txBox="1"/>
          <p:nvPr/>
        </p:nvSpPr>
        <p:spPr>
          <a:xfrm>
            <a:off x="6291927" y="1657806"/>
            <a:ext cx="2827867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Clients with </a:t>
            </a:r>
            <a:r>
              <a:rPr lang="en-US" sz="1200" dirty="0" err="1"/>
              <a:t>dti</a:t>
            </a:r>
            <a:r>
              <a:rPr lang="en-US" sz="1200" dirty="0"/>
              <a:t> ratio of greater than 5 and less than 25 have high count of loan defaults.</a:t>
            </a:r>
          </a:p>
          <a:p>
            <a:r>
              <a:rPr lang="en-US" sz="1200" dirty="0"/>
              <a:t>Do not issue loans to clients with </a:t>
            </a:r>
            <a:r>
              <a:rPr lang="en-US" sz="1200" dirty="0" err="1"/>
              <a:t>dti</a:t>
            </a:r>
            <a:r>
              <a:rPr lang="en-US" sz="1200" dirty="0"/>
              <a:t> ratio &gt;than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07638-3D53-AF0B-EBC8-86A665D3F552}"/>
              </a:ext>
            </a:extLst>
          </p:cNvPr>
          <p:cNvSpPr txBox="1"/>
          <p:nvPr/>
        </p:nvSpPr>
        <p:spPr>
          <a:xfrm>
            <a:off x="3420533" y="4335430"/>
            <a:ext cx="2827867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Most of the loans defaulted are for the small amounts. As most probably low amount are approved to people with lower grades and less securities thus, they can't pay back.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CC7BA-C94A-FFF2-4E14-7A17FF7FF96E}"/>
              </a:ext>
            </a:extLst>
          </p:cNvPr>
          <p:cNvSpPr txBox="1"/>
          <p:nvPr/>
        </p:nvSpPr>
        <p:spPr>
          <a:xfrm>
            <a:off x="3311383" y="1657806"/>
            <a:ext cx="2827867" cy="830997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Clients with annual income range between 25 to 50K  USD tend to have the highest count of defaulted loans. Take care of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75828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Categorical - Numerical Analysis (annual income- </a:t>
            </a:r>
            <a:r>
              <a:rPr lang="en-US" sz="4400" dirty="0" err="1"/>
              <a:t>dti</a:t>
            </a:r>
            <a:r>
              <a:rPr lang="en-US" sz="4400" dirty="0"/>
              <a:t>- invested amount and interest rate)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32AF17B-D3EE-804F-BDF4-11BF75E1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34" y="1391275"/>
            <a:ext cx="4038966" cy="274045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C4FA28-F364-D708-6898-1E559EB6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86" y="1391275"/>
            <a:ext cx="4189955" cy="2740458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C73CB58-8570-D31B-46E7-BE11C9DD0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275"/>
            <a:ext cx="3322293" cy="3117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64818-06D0-153E-2950-053C0DF566FE}"/>
              </a:ext>
            </a:extLst>
          </p:cNvPr>
          <p:cNvSpPr txBox="1"/>
          <p:nvPr/>
        </p:nvSpPr>
        <p:spPr>
          <a:xfrm>
            <a:off x="585117" y="4508934"/>
            <a:ext cx="2827867" cy="46166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The highest chance for a loan to default is for debt consolidation.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7198923" y="4739766"/>
            <a:ext cx="2827867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The highest number of loan defaults are for employees with 10 or more years this could be a reason as people are mostly retired no source of income.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706B-82EE-ACBD-0FEB-5F36A5B98EB9}"/>
              </a:ext>
            </a:extLst>
          </p:cNvPr>
          <p:cNvSpPr txBox="1"/>
          <p:nvPr/>
        </p:nvSpPr>
        <p:spPr>
          <a:xfrm>
            <a:off x="8933250" y="4131732"/>
            <a:ext cx="2827867" cy="46166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As the year ends the number of defaulted loans increases.</a:t>
            </a:r>
          </a:p>
        </p:txBody>
      </p:sp>
      <p:pic>
        <p:nvPicPr>
          <p:cNvPr id="11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4C0E36F8-6023-9A6A-FBBF-C2D93252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65" y="4096495"/>
            <a:ext cx="3095258" cy="2740458"/>
          </a:xfrm>
        </p:spPr>
      </p:pic>
    </p:spTree>
    <p:extLst>
      <p:ext uri="{BB962C8B-B14F-4D97-AF65-F5344CB8AC3E}">
        <p14:creationId xmlns:p14="http://schemas.microsoft.com/office/powerpoint/2010/main" val="229972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B7D-16F1-73A6-726C-3F5FC2B6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term and sublevel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int_rate_range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Please note the size of the box is based on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funded_amnt_inv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value and color is based on the % of bad loans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sz="1600" dirty="0"/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7ED2ED09-E36E-69EB-79CD-25846BD5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758"/>
            <a:ext cx="5596467" cy="4027663"/>
          </a:xfr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71E6368-5B8A-A65C-6026-81474555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33" y="1283760"/>
            <a:ext cx="5596467" cy="40276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2192868" y="5311421"/>
            <a:ext cx="9364132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1.term.vs. </a:t>
            </a:r>
            <a:r>
              <a:rPr lang="en-US" sz="1050" dirty="0" err="1"/>
              <a:t>int_rate</a:t>
            </a:r>
            <a:endParaRPr lang="en-US" sz="1050" dirty="0"/>
          </a:p>
          <a:p>
            <a:r>
              <a:rPr lang="en-US" sz="1050" dirty="0"/>
              <a:t> </a:t>
            </a:r>
            <a:r>
              <a:rPr lang="en-US" sz="1050" b="1" dirty="0"/>
              <a:t>All loans issued with 25% or higher interest with respect to all the different terms length (36 or 60 months) lead to a high percentage of loan default.      </a:t>
            </a:r>
          </a:p>
          <a:p>
            <a:r>
              <a:rPr lang="en-US" sz="1050" dirty="0"/>
              <a:t>2 vs. </a:t>
            </a:r>
            <a:r>
              <a:rPr lang="en-US" sz="1050" dirty="0" err="1"/>
              <a:t>funded_inv_amnt</a:t>
            </a:r>
            <a:endParaRPr lang="en-US" sz="1050" dirty="0"/>
          </a:p>
          <a:p>
            <a:r>
              <a:rPr lang="en-US" sz="1050" dirty="0"/>
              <a:t> </a:t>
            </a:r>
            <a:r>
              <a:rPr lang="en-US" sz="1050" b="1" dirty="0"/>
              <a:t>To reduce future loss do not issue any long-term loans (60 months) in any amount unless you make take all necessary precautions.   </a:t>
            </a:r>
          </a:p>
          <a:p>
            <a:r>
              <a:rPr lang="en-US" sz="1050" dirty="0"/>
              <a:t>#3. vs. </a:t>
            </a:r>
            <a:r>
              <a:rPr lang="en-US" sz="1050" dirty="0" err="1"/>
              <a:t>annual_inc</a:t>
            </a:r>
            <a:endParaRPr lang="en-US" sz="1050" dirty="0"/>
          </a:p>
          <a:p>
            <a:r>
              <a:rPr lang="en-US" sz="1050" dirty="0"/>
              <a:t> </a:t>
            </a:r>
            <a:r>
              <a:rPr lang="en-US" sz="1050" b="1" dirty="0"/>
              <a:t>To reduce future loss do not issue short term loans (36 months) if the client annual income is less than 25K. </a:t>
            </a:r>
          </a:p>
          <a:p>
            <a:r>
              <a:rPr lang="en-US" sz="1050" b="1" dirty="0"/>
              <a:t> To conclude and reduce future loss do not issue long term loans with a period of 60 months.</a:t>
            </a:r>
          </a:p>
          <a:p>
            <a:r>
              <a:rPr lang="en-US" sz="1050" b="1" dirty="0"/>
              <a:t> This is a strong deriving variable to loan default.</a:t>
            </a:r>
          </a:p>
        </p:txBody>
      </p:sp>
    </p:spTree>
    <p:extLst>
      <p:ext uri="{BB962C8B-B14F-4D97-AF65-F5344CB8AC3E}">
        <p14:creationId xmlns:p14="http://schemas.microsoft.com/office/powerpoint/2010/main" val="327201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B7C7-234A-3207-4213-4E6DEA59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Grade Bivariate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0220-FEC3-1202-0BAB-39E9E9AE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dirty="0"/>
          </a:p>
          <a:p>
            <a:r>
              <a:rPr lang="en-US" dirty="0"/>
              <a:t>1.vs. </a:t>
            </a:r>
            <a:r>
              <a:rPr lang="en-US" dirty="0" err="1"/>
              <a:t>funded_amnt_inv</a:t>
            </a:r>
            <a:endParaRPr lang="en-US" dirty="0"/>
          </a:p>
          <a:p>
            <a:r>
              <a:rPr lang="en-US" dirty="0"/>
              <a:t>&gt;* All loans issued with 25% or higher </a:t>
            </a:r>
            <a:r>
              <a:rPr lang="en-US" dirty="0" err="1"/>
              <a:t>intrest</a:t>
            </a:r>
            <a:r>
              <a:rPr lang="en-US" dirty="0"/>
              <a:t> with respect to all </a:t>
            </a:r>
            <a:r>
              <a:rPr lang="en-US" dirty="0" err="1"/>
              <a:t>varaibles</a:t>
            </a:r>
            <a:r>
              <a:rPr lang="en-US" dirty="0"/>
              <a:t> lead to a high percentage of loan default.  </a:t>
            </a:r>
          </a:p>
          <a:p>
            <a:r>
              <a:rPr lang="en-US" dirty="0"/>
              <a:t>#2 vs. annual income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12.5% or higher to clients with annual income less than 50k.  </a:t>
            </a:r>
          </a:p>
          <a:p>
            <a:r>
              <a:rPr lang="en-US" dirty="0"/>
              <a:t>#3. vs. term</a:t>
            </a:r>
          </a:p>
          <a:p>
            <a:r>
              <a:rPr lang="en-US" dirty="0"/>
              <a:t>&gt;* To reduce loss do not issue long term loans if the loan </a:t>
            </a:r>
            <a:r>
              <a:rPr lang="en-US" dirty="0" err="1"/>
              <a:t>intrest</a:t>
            </a:r>
            <a:r>
              <a:rPr lang="en-US" dirty="0"/>
              <a:t> rate is 10% or higher.  </a:t>
            </a:r>
          </a:p>
          <a:p>
            <a:r>
              <a:rPr lang="en-US" dirty="0"/>
              <a:t>#4 vs. purpose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10% or higher for the purpose of small business and education.</a:t>
            </a:r>
          </a:p>
          <a:p>
            <a:r>
              <a:rPr lang="en-US" dirty="0"/>
              <a:t>&gt;* To reduce loss do not issue loans with </a:t>
            </a:r>
            <a:r>
              <a:rPr lang="en-US" dirty="0" err="1"/>
              <a:t>intrest</a:t>
            </a:r>
            <a:r>
              <a:rPr lang="en-US" dirty="0"/>
              <a:t> rate of 12.5% or higher for the purpose of debt consolidation &amp; renewable energy.  </a:t>
            </a:r>
          </a:p>
          <a:p>
            <a:r>
              <a:rPr lang="en-US" dirty="0"/>
              <a:t>#5.vs. Grade</a:t>
            </a:r>
          </a:p>
          <a:p>
            <a:r>
              <a:rPr lang="en-US" dirty="0"/>
              <a:t>&gt;* To reduce loss do not issue loans with high </a:t>
            </a:r>
            <a:r>
              <a:rPr lang="en-US" dirty="0" err="1"/>
              <a:t>intrest</a:t>
            </a:r>
            <a:r>
              <a:rPr lang="en-US" dirty="0"/>
              <a:t> rates above 25%  for loan grades (C to G) as they show a high percentage (24-38%) of loan </a:t>
            </a:r>
            <a:r>
              <a:rPr lang="en-US" dirty="0" err="1"/>
              <a:t>defaluts</a:t>
            </a:r>
            <a:r>
              <a:rPr lang="en-US" dirty="0"/>
              <a:t>:  </a:t>
            </a:r>
          </a:p>
          <a:p>
            <a:r>
              <a:rPr lang="en-US" dirty="0"/>
              <a:t>#6.vs. </a:t>
            </a:r>
            <a:r>
              <a:rPr lang="en-US" dirty="0" err="1"/>
              <a:t>sub_grade</a:t>
            </a:r>
            <a:endParaRPr lang="en-US" dirty="0"/>
          </a:p>
          <a:p>
            <a:r>
              <a:rPr lang="en-US" dirty="0"/>
              <a:t>&gt;* All sub grades show similar </a:t>
            </a:r>
            <a:r>
              <a:rPr lang="en-US" dirty="0" err="1"/>
              <a:t>behaviour</a:t>
            </a:r>
            <a:r>
              <a:rPr lang="en-US" dirty="0"/>
              <a:t> to grades E1 shows a high </a:t>
            </a:r>
            <a:r>
              <a:rPr lang="en-US" dirty="0" err="1"/>
              <a:t>percetage</a:t>
            </a:r>
            <a:r>
              <a:rPr lang="en-US" dirty="0"/>
              <a:t> of loan default for the loans issued with 25% </a:t>
            </a:r>
            <a:r>
              <a:rPr lang="en-US" dirty="0" err="1"/>
              <a:t>intrest</a:t>
            </a:r>
            <a:r>
              <a:rPr lang="en-US" dirty="0"/>
              <a:t> rate: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&gt;* To conclude and reduce future loss do not issue loans with </a:t>
            </a:r>
            <a:r>
              <a:rPr lang="en-US" dirty="0" err="1"/>
              <a:t>intrest</a:t>
            </a:r>
            <a:r>
              <a:rPr lang="en-US" dirty="0"/>
              <a:t> rate of 25% or higher to any client as it leads to a default.</a:t>
            </a:r>
          </a:p>
          <a:p>
            <a:r>
              <a:rPr lang="en-US" dirty="0"/>
              <a:t>&gt;&gt;* This is a strong </a:t>
            </a:r>
            <a:r>
              <a:rPr lang="en-US" dirty="0" err="1"/>
              <a:t>derivng</a:t>
            </a:r>
            <a:r>
              <a:rPr lang="en-US" dirty="0"/>
              <a:t> variable to loan default.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D660B71-BD4E-6ED6-E78C-6EA9F698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4419600" cy="37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E900-32C4-77A9-9D4D-98F840B8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across all variables.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4D304A-CE71-6A5C-E657-31F34748D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1.grade.vs. </a:t>
            </a:r>
            <a:r>
              <a:rPr lang="en-US" dirty="0" err="1"/>
              <a:t>int_rate</a:t>
            </a:r>
            <a:endParaRPr lang="en-US" dirty="0"/>
          </a:p>
          <a:p>
            <a:r>
              <a:rPr lang="en-US" dirty="0"/>
              <a:t>&gt;* All loans issued with 25% or higher </a:t>
            </a:r>
            <a:r>
              <a:rPr lang="en-US" dirty="0" err="1"/>
              <a:t>intrest</a:t>
            </a:r>
            <a:r>
              <a:rPr lang="en-US" dirty="0"/>
              <a:t> with respect to all loan grades lead to a high percentage of loan default.   &gt;* Most of the loans issued with 25% or higher have a loan grade ranging (C to G)  </a:t>
            </a:r>
          </a:p>
          <a:p>
            <a:r>
              <a:rPr lang="en-US" dirty="0"/>
              <a:t>#2 vs. </a:t>
            </a:r>
            <a:r>
              <a:rPr lang="en-US" dirty="0" err="1"/>
              <a:t>funded_inv_amnt</a:t>
            </a:r>
            <a:endParaRPr lang="en-US" dirty="0"/>
          </a:p>
          <a:p>
            <a:r>
              <a:rPr lang="en-US" dirty="0"/>
              <a:t>&gt;* To  reduce future loss do not issue loans for grades(E to G) for all invested </a:t>
            </a:r>
            <a:r>
              <a:rPr lang="en-US" dirty="0" err="1"/>
              <a:t>fund_amnt_inv</a:t>
            </a:r>
            <a:r>
              <a:rPr lang="en-US" dirty="0"/>
              <a:t>.</a:t>
            </a:r>
          </a:p>
          <a:p>
            <a:r>
              <a:rPr lang="en-US" dirty="0"/>
              <a:t>&gt;*Loan grades f-g shows high % of loan defaults     </a:t>
            </a:r>
          </a:p>
          <a:p>
            <a:r>
              <a:rPr lang="en-US" dirty="0"/>
              <a:t>#3. vs. </a:t>
            </a:r>
            <a:r>
              <a:rPr lang="en-US" dirty="0" err="1"/>
              <a:t>annual_inc</a:t>
            </a:r>
            <a:endParaRPr lang="en-US" dirty="0"/>
          </a:p>
          <a:p>
            <a:r>
              <a:rPr lang="en-US" dirty="0"/>
              <a:t>&gt;* To  reduce future loss do not issue loans for grades(E to G) for all clients annual income ranges. </a:t>
            </a:r>
          </a:p>
          <a:p>
            <a:r>
              <a:rPr lang="en-US" dirty="0"/>
              <a:t>&gt;* To reduce future loss do not issue loans for people with annual </a:t>
            </a:r>
            <a:r>
              <a:rPr lang="en-US" dirty="0" err="1"/>
              <a:t>inc</a:t>
            </a:r>
            <a:r>
              <a:rPr lang="en-US" dirty="0"/>
              <a:t> less than 100k on grades E to G.</a:t>
            </a:r>
          </a:p>
          <a:p>
            <a:r>
              <a:rPr lang="en-US" dirty="0"/>
              <a:t>#4 vs. purpose</a:t>
            </a:r>
          </a:p>
          <a:p>
            <a:r>
              <a:rPr lang="en-US" dirty="0"/>
              <a:t>&gt;* To reduce future loss do not issue loans for the purpose of debt consolidation, credit card, medical, house , vacation, educational and other for loan grades (E to F  </a:t>
            </a:r>
          </a:p>
          <a:p>
            <a:r>
              <a:rPr lang="en-US" dirty="0"/>
              <a:t>&gt;* To reduce future loss do not issue short term loans for the purpose of small business.        </a:t>
            </a:r>
          </a:p>
          <a:p>
            <a:r>
              <a:rPr lang="en-US" dirty="0"/>
              <a:t>#5.vs. Grade</a:t>
            </a:r>
          </a:p>
          <a:p>
            <a:r>
              <a:rPr lang="en-US" dirty="0"/>
              <a:t>&gt;* To reduce future loss do not issue loans for the purpose of small business for loan grades (B to F) </a:t>
            </a:r>
          </a:p>
          <a:p>
            <a:r>
              <a:rPr lang="en-US" dirty="0"/>
              <a:t>&gt;* To reduce future loss do not issue loans for the purpose of others, debt consolidation, educational etc.. for  loan grades (C to F)          </a:t>
            </a:r>
          </a:p>
          <a:p>
            <a:r>
              <a:rPr lang="en-US" dirty="0"/>
              <a:t>#6.vs. </a:t>
            </a:r>
            <a:r>
              <a:rPr lang="en-US" dirty="0" err="1"/>
              <a:t>sub_grade</a:t>
            </a:r>
            <a:endParaRPr lang="en-US" dirty="0"/>
          </a:p>
          <a:p>
            <a:r>
              <a:rPr lang="en-US" dirty="0"/>
              <a:t>&gt;* All sub grades show similar </a:t>
            </a:r>
            <a:r>
              <a:rPr lang="en-US" dirty="0" err="1"/>
              <a:t>behaviour</a:t>
            </a:r>
            <a:r>
              <a:rPr lang="en-US" dirty="0"/>
              <a:t> to grades:</a:t>
            </a:r>
          </a:p>
          <a:p>
            <a:r>
              <a:rPr lang="en-US" dirty="0"/>
              <a:t>&gt;* To conclude and reduce future loss do not issue loans for the purpose of debt consolidation if the loan grade is between (C to F).</a:t>
            </a:r>
          </a:p>
          <a:p>
            <a:r>
              <a:rPr lang="en-US" dirty="0"/>
              <a:t>&gt;&gt;* This is a </a:t>
            </a:r>
            <a:r>
              <a:rPr lang="en-US" dirty="0" err="1"/>
              <a:t>drivng</a:t>
            </a:r>
            <a:r>
              <a:rPr lang="en-US" dirty="0"/>
              <a:t> variable to loan default.</a:t>
            </a:r>
          </a:p>
        </p:txBody>
      </p:sp>
    </p:spTree>
    <p:extLst>
      <p:ext uri="{BB962C8B-B14F-4D97-AF65-F5344CB8AC3E}">
        <p14:creationId xmlns:p14="http://schemas.microsoft.com/office/powerpoint/2010/main" val="284838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Multivariate Analysis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70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F13D-3736-DE95-B523-20D3A735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9F364-E7A5-B964-95CA-53D0B555C11E}"/>
              </a:ext>
            </a:extLst>
          </p:cNvPr>
          <p:cNvSpPr txBox="1">
            <a:spLocks/>
          </p:cNvSpPr>
          <p:nvPr/>
        </p:nvSpPr>
        <p:spPr>
          <a:xfrm>
            <a:off x="838200" y="1499129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Lending Club is a marketplace in US for personal loans that matches borrowers who are seeking a loan with several investors looking to lend money and make a return. </a:t>
            </a:r>
            <a:endParaRPr lang="en-US" sz="2000" dirty="0">
              <a:solidFill>
                <a:srgbClr val="333333"/>
              </a:solidFill>
              <a:latin typeface="Merriweather"/>
            </a:endParaRPr>
          </a:p>
          <a:p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5F44E8-EE67-4322-6642-B32110317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808923"/>
              </p:ext>
            </p:extLst>
          </p:nvPr>
        </p:nvGraphicFramePr>
        <p:xfrm>
          <a:off x="431800" y="2291821"/>
          <a:ext cx="3352802" cy="184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E088B-7AD1-12E6-0D03-C56ABE0BD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143978"/>
              </p:ext>
            </p:extLst>
          </p:nvPr>
        </p:nvGraphicFramePr>
        <p:xfrm>
          <a:off x="4203702" y="2291820"/>
          <a:ext cx="3454399" cy="184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9E99EF2-E82D-95F3-46AA-3E0EF9D95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12435"/>
              </p:ext>
            </p:extLst>
          </p:nvPr>
        </p:nvGraphicFramePr>
        <p:xfrm>
          <a:off x="8191500" y="2291821"/>
          <a:ext cx="3454399" cy="184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E21C8A-5FBD-0154-C294-F7445417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137"/>
            <a:ext cx="10515600" cy="173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Objectives:</a:t>
            </a:r>
            <a:endParaRPr lang="en-US" sz="1600" b="0" i="0" baseline="0" dirty="0"/>
          </a:p>
          <a:p>
            <a:r>
              <a:rPr lang="en-US" sz="1600" b="0" i="0" baseline="0" dirty="0"/>
              <a:t>The company wants to understand the </a:t>
            </a:r>
            <a:r>
              <a:rPr lang="en-US" sz="1600" b="1" i="0" baseline="0" dirty="0"/>
              <a:t>driving factors </a:t>
            </a:r>
            <a:r>
              <a:rPr lang="en-US" sz="1600" b="0" i="0" baseline="0" dirty="0"/>
              <a:t>behind a defaulted loan default, i.e. the variables which are strong indicators of  default. The company can utilize this knowledge for its portfolio and risk assessment.</a:t>
            </a:r>
          </a:p>
          <a:p>
            <a:r>
              <a:rPr lang="en-US" sz="1600" b="0" i="0" baseline="0" dirty="0"/>
              <a:t>We will analyze the past dataset by using EDA to understand customer and loan patterns with respect to their influence on not repaying loan on time or simply defaulting the loan.</a:t>
            </a:r>
            <a:endParaRPr lang="en-US" sz="16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530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04B4-929D-6D97-49A5-D8B41EB1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of numerical features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B706C9-E697-D062-DE6C-6A580F60C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1354301"/>
            <a:ext cx="9635066" cy="43305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517FE-DE8C-E092-DDCF-39C3DE9691A0}"/>
              </a:ext>
            </a:extLst>
          </p:cNvPr>
          <p:cNvSpPr txBox="1"/>
          <p:nvPr/>
        </p:nvSpPr>
        <p:spPr>
          <a:xfrm>
            <a:off x="1930399" y="5684839"/>
            <a:ext cx="926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There is a positive correlation between the amount funded by investor the client annual income and the interest rate.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conclude that as the annual income of a borrower increase the investor is more willingly to fund more money.</a:t>
            </a:r>
          </a:p>
        </p:txBody>
      </p:sp>
    </p:spTree>
    <p:extLst>
      <p:ext uri="{BB962C8B-B14F-4D97-AF65-F5344CB8AC3E}">
        <p14:creationId xmlns:p14="http://schemas.microsoft.com/office/powerpoint/2010/main" val="194661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8B3D9-90CD-5D9A-9634-AA7E2A4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32199"/>
            <a:ext cx="7644627" cy="1058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88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A80D-E4B8-151B-73F8-4DE034E7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1A557-2FD0-6C04-64BD-2081438A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14% of the data is defaulted loans</a:t>
            </a:r>
          </a:p>
          <a:p>
            <a:r>
              <a:rPr lang="en-US" sz="2800" dirty="0"/>
              <a:t>Greater than 25% interest rate has higher chances of default</a:t>
            </a:r>
          </a:p>
          <a:p>
            <a:r>
              <a:rPr lang="en-US" sz="2800" dirty="0"/>
              <a:t>60 Month  Term loan has higher chances of default</a:t>
            </a:r>
          </a:p>
          <a:p>
            <a:r>
              <a:rPr lang="en-US" sz="2800" dirty="0"/>
              <a:t>Grade D and higher has higher chances of default</a:t>
            </a:r>
          </a:p>
          <a:p>
            <a:r>
              <a:rPr lang="en-US" sz="2800" dirty="0"/>
              <a:t>Loans take for small business and Debit consolidation has higher chances of default</a:t>
            </a:r>
          </a:p>
          <a:p>
            <a:r>
              <a:rPr lang="en-US" sz="2800" dirty="0"/>
              <a:t>High amount of loans for income less than 100K has higher chances of default</a:t>
            </a:r>
          </a:p>
          <a:p>
            <a:r>
              <a:rPr lang="en-US" dirty="0"/>
              <a:t>To reduce loss do not issue long term loans if the loan </a:t>
            </a:r>
            <a:r>
              <a:rPr lang="en-US" dirty="0" err="1"/>
              <a:t>intrest</a:t>
            </a:r>
            <a:r>
              <a:rPr lang="en-US" dirty="0"/>
              <a:t> rate is 10% or higher. </a:t>
            </a:r>
          </a:p>
          <a:p>
            <a:r>
              <a:rPr lang="en-US" sz="2900" dirty="0"/>
              <a:t>Small business shows the highest % of a loan default, the company have to selectively pick applicants in this category.  </a:t>
            </a:r>
          </a:p>
          <a:p>
            <a:r>
              <a:rPr lang="en-US" dirty="0"/>
              <a:t>To conclude and reduce future loss do not issue loans for the purpose of debt consolidation if the loan grade is between (C to F).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3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45FD-3A99-414D-8990-BCC06A80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Deriving Variables to Loan Default.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C565F-F6F3-509E-E8F3-09B50597A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22586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29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Investor Recommendations.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A26A-A9D2-BC53-1225-ADEA67D5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 fontScale="77500" lnSpcReduction="20000"/>
          </a:bodyPr>
          <a:lstStyle/>
          <a:p>
            <a:endParaRPr lang="en-US" sz="2800" dirty="0"/>
          </a:p>
          <a:p>
            <a:r>
              <a:rPr lang="en-US" sz="2800" dirty="0"/>
              <a:t>Do not invest in loans with interest rate 25% and more it has high default ratio.</a:t>
            </a:r>
          </a:p>
          <a:p>
            <a:r>
              <a:rPr lang="en-US" dirty="0"/>
              <a:t>Do not invest in short term loans (36 months) if the client annual income is less than 25K. </a:t>
            </a:r>
          </a:p>
          <a:p>
            <a:r>
              <a:rPr lang="en-US" sz="2800" dirty="0"/>
              <a:t>Try to avoid investing in loans issued  </a:t>
            </a:r>
            <a:r>
              <a:rPr lang="en-US" dirty="0"/>
              <a:t>to employees with 10 or more years as they represent a risk of ending as a default and it's recommended to approve only small amounts.</a:t>
            </a:r>
          </a:p>
          <a:p>
            <a:r>
              <a:rPr lang="en-US" dirty="0"/>
              <a:t> Do not invest loans with interest rate of 12.5% or higher to clients with annual income less than 50k. </a:t>
            </a:r>
          </a:p>
          <a:p>
            <a:r>
              <a:rPr lang="en-US" dirty="0"/>
              <a:t>Groups A and B are the safest to invest.</a:t>
            </a:r>
          </a:p>
          <a:p>
            <a:r>
              <a:rPr lang="en-US" dirty="0"/>
              <a:t>Invest in loans were people own their house.</a:t>
            </a:r>
          </a:p>
          <a:p>
            <a:r>
              <a:rPr lang="en-US" dirty="0"/>
              <a:t>Do not invest in loans of purpose of small business as it a high risk.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8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9" name="Rectangle 20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-75388" y="583117"/>
            <a:ext cx="11981638" cy="6377574"/>
            <a:chOff x="428340" y="-140210"/>
            <a:chExt cx="11168775" cy="6537266"/>
          </a:xfrm>
        </p:grpSpPr>
        <p:sp>
          <p:nvSpPr>
            <p:cNvPr id="208" name="Triangle 207"/>
            <p:cNvSpPr/>
            <p:nvPr/>
          </p:nvSpPr>
          <p:spPr>
            <a:xfrm rot="10800000">
              <a:off x="3156815" y="4896258"/>
              <a:ext cx="495484" cy="159454"/>
            </a:xfrm>
            <a:prstGeom prst="triangl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7" name="Triangle 206"/>
            <p:cNvSpPr/>
            <p:nvPr/>
          </p:nvSpPr>
          <p:spPr>
            <a:xfrm rot="10800000">
              <a:off x="5589171" y="4896258"/>
              <a:ext cx="495484" cy="159454"/>
            </a:xfrm>
            <a:prstGeom prst="triangl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6" name="Triangle 205"/>
            <p:cNvSpPr/>
            <p:nvPr/>
          </p:nvSpPr>
          <p:spPr>
            <a:xfrm rot="10800000">
              <a:off x="10475164" y="4896258"/>
              <a:ext cx="495484" cy="159454"/>
            </a:xfrm>
            <a:prstGeom prst="triangl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5" name="Triangle 204"/>
            <p:cNvSpPr/>
            <p:nvPr/>
          </p:nvSpPr>
          <p:spPr>
            <a:xfrm rot="10800000">
              <a:off x="8038298" y="4896258"/>
              <a:ext cx="495484" cy="159454"/>
            </a:xfrm>
            <a:prstGeom prst="triangl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8745237" y="1812292"/>
              <a:ext cx="495484" cy="159454"/>
            </a:xfrm>
            <a:prstGeom prst="triangl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6301865" y="1812292"/>
              <a:ext cx="495484" cy="159454"/>
            </a:xfrm>
            <a:prstGeom prst="triangl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3871614" y="1812292"/>
              <a:ext cx="495484" cy="159454"/>
            </a:xfrm>
            <a:prstGeom prst="triangl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1" name="Triangle 200"/>
            <p:cNvSpPr/>
            <p:nvPr/>
          </p:nvSpPr>
          <p:spPr>
            <a:xfrm>
              <a:off x="1441804" y="1812292"/>
              <a:ext cx="495484" cy="159454"/>
            </a:xfrm>
            <a:prstGeom prst="triangl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3" name="Oval 72"/>
            <p:cNvSpPr/>
            <p:nvPr/>
          </p:nvSpPr>
          <p:spPr>
            <a:xfrm>
              <a:off x="3530777" y="2077354"/>
              <a:ext cx="1160864" cy="1160864"/>
            </a:xfrm>
            <a:prstGeom prst="ellips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2.2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2844608" y="3626485"/>
              <a:ext cx="1141436" cy="1141434"/>
            </a:xfrm>
            <a:prstGeom prst="ellips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2.1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5243502" y="3601429"/>
              <a:ext cx="1196780" cy="1196780"/>
            </a:xfrm>
            <a:prstGeom prst="ellips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2.3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982102" y="2085391"/>
              <a:ext cx="1156494" cy="1156494"/>
            </a:xfrm>
            <a:prstGeom prst="ellips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7699261" y="3612180"/>
              <a:ext cx="1173560" cy="1173558"/>
            </a:xfrm>
            <a:prstGeom prst="ellips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8403250" y="2070321"/>
              <a:ext cx="1166440" cy="1166438"/>
            </a:xfrm>
            <a:prstGeom prst="ellips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10126281" y="3619499"/>
              <a:ext cx="1147354" cy="1147352"/>
            </a:xfrm>
            <a:prstGeom prst="ellips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6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108997" y="2077354"/>
              <a:ext cx="1161098" cy="1161098"/>
            </a:xfrm>
            <a:prstGeom prst="ellips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>
            <a:xfrm rot="20512228">
              <a:off x="1173211" y="2796483"/>
              <a:ext cx="327630" cy="1301545"/>
            </a:xfrm>
            <a:prstGeom prst="rect">
              <a:avLst/>
            </a:prstGeom>
            <a:gradFill>
              <a:gsLst>
                <a:gs pos="9900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tx1">
                    <a:lumMod val="65000"/>
                    <a:lumOff val="35000"/>
                    <a:alpha val="90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0198" y="1917555"/>
              <a:ext cx="1491461" cy="1491459"/>
              <a:chOff x="481178" y="1954114"/>
              <a:chExt cx="1757830" cy="1757828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 rot="20512228">
              <a:off x="2379380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58827" y="3449590"/>
              <a:ext cx="1491461" cy="1491459"/>
              <a:chOff x="2506747" y="3759764"/>
              <a:chExt cx="1757830" cy="1757828"/>
            </a:xfrm>
          </p:grpSpPr>
          <p:sp>
            <p:nvSpPr>
              <p:cNvPr id="39" name="Donut 38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512228">
              <a:off x="3601057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77324" y="1917555"/>
              <a:ext cx="1491461" cy="1491459"/>
              <a:chOff x="481178" y="1954114"/>
              <a:chExt cx="1757830" cy="1757828"/>
            </a:xfrm>
          </p:grpSpPr>
          <p:sp>
            <p:nvSpPr>
              <p:cNvPr id="46" name="Donut 45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6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 rot="20512228">
              <a:off x="4811737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091183" y="3449590"/>
              <a:ext cx="1491461" cy="1491459"/>
              <a:chOff x="2506747" y="3759764"/>
              <a:chExt cx="1757830" cy="1757828"/>
            </a:xfrm>
          </p:grpSpPr>
          <p:sp>
            <p:nvSpPr>
              <p:cNvPr id="50" name="Donut 49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Block Arc 50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20512228">
              <a:off x="6033413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809681" y="1917555"/>
              <a:ext cx="1491461" cy="1491459"/>
              <a:chOff x="481178" y="1954114"/>
              <a:chExt cx="1757830" cy="1757828"/>
            </a:xfrm>
          </p:grpSpPr>
          <p:sp>
            <p:nvSpPr>
              <p:cNvPr id="54" name="Donut 53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 rot="20512228">
              <a:off x="7253157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532604" y="3449589"/>
              <a:ext cx="1491461" cy="1491459"/>
              <a:chOff x="2506747" y="3759764"/>
              <a:chExt cx="1757830" cy="1757828"/>
            </a:xfrm>
          </p:grpSpPr>
          <p:sp>
            <p:nvSpPr>
              <p:cNvPr id="58" name="Donut 57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lock Arc 58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 rot="20512228">
              <a:off x="8474835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51101" y="1917554"/>
              <a:ext cx="1491461" cy="1491459"/>
              <a:chOff x="481178" y="1954114"/>
              <a:chExt cx="1757830" cy="1757828"/>
            </a:xfrm>
          </p:grpSpPr>
          <p:sp>
            <p:nvSpPr>
              <p:cNvPr id="62" name="Donut 61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 rot="20512228">
              <a:off x="9687789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967235" y="3449588"/>
              <a:ext cx="1491461" cy="1491459"/>
              <a:chOff x="2506747" y="3759764"/>
              <a:chExt cx="1757830" cy="1757828"/>
            </a:xfrm>
          </p:grpSpPr>
          <p:sp>
            <p:nvSpPr>
              <p:cNvPr id="66" name="Donut 65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lock Arc 66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 rot="20512228">
              <a:off x="10914573" y="2813399"/>
              <a:ext cx="327630" cy="1284194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8000">
                  <a:schemeClr val="tx1">
                    <a:lumMod val="65000"/>
                    <a:lumOff val="35000"/>
                  </a:schemeClr>
                </a:gs>
                <a:gs pos="41000">
                  <a:schemeClr val="tx1">
                    <a:lumMod val="75000"/>
                    <a:lumOff val="25000"/>
                    <a:alpha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42" name="Straight Connector 141"/>
            <p:cNvCxnSpPr>
              <a:endCxn id="70" idx="2"/>
            </p:cNvCxnSpPr>
            <p:nvPr/>
          </p:nvCxnSpPr>
          <p:spPr>
            <a:xfrm>
              <a:off x="1301832" y="3359355"/>
              <a:ext cx="237693" cy="706366"/>
            </a:xfrm>
            <a:prstGeom prst="lin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2" name="Group 151"/>
            <p:cNvGrpSpPr/>
            <p:nvPr/>
          </p:nvGrpSpPr>
          <p:grpSpPr>
            <a:xfrm>
              <a:off x="110008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37" name="Arc 13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Connector 138"/>
                <p:cNvCxnSpPr>
                  <a:stCxn id="2" idx="0"/>
                </p:cNvCxnSpPr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1" name="Group 150"/>
              <p:cNvGrpSpPr/>
              <p:nvPr/>
            </p:nvGrpSpPr>
            <p:grpSpPr>
              <a:xfrm>
                <a:off x="2638045" y="3315046"/>
                <a:ext cx="1232994" cy="1549967"/>
                <a:chOff x="2638045" y="3315046"/>
                <a:chExt cx="1232994" cy="1549967"/>
              </a:xfrm>
            </p:grpSpPr>
            <p:sp>
              <p:nvSpPr>
                <p:cNvPr id="146" name="Arc 14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3573087" y="3315046"/>
                  <a:ext cx="276957" cy="76980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53" name="Group 152"/>
            <p:cNvGrpSpPr/>
            <p:nvPr/>
          </p:nvGrpSpPr>
          <p:grpSpPr>
            <a:xfrm>
              <a:off x="3519605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58" name="Arc 157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2638045" y="3342732"/>
                <a:ext cx="1232994" cy="1522281"/>
                <a:chOff x="2638045" y="3342732"/>
                <a:chExt cx="1232994" cy="1522281"/>
              </a:xfrm>
            </p:grpSpPr>
            <p:sp>
              <p:nvSpPr>
                <p:cNvPr id="156" name="Arc 15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3603593" y="3342732"/>
                  <a:ext cx="246450" cy="742120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5967907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65" name="Arc 164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2638045" y="3316151"/>
                <a:ext cx="1232994" cy="1548862"/>
                <a:chOff x="2638045" y="3316151"/>
                <a:chExt cx="1232994" cy="1548862"/>
              </a:xfrm>
            </p:grpSpPr>
            <p:sp>
              <p:nvSpPr>
                <p:cNvPr id="163" name="Arc 162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 flipH="1" flipV="1">
                  <a:off x="3586267" y="3316151"/>
                  <a:ext cx="263776" cy="7687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72" name="Group 171"/>
            <p:cNvGrpSpPr/>
            <p:nvPr/>
          </p:nvGrpSpPr>
          <p:grpSpPr>
            <a:xfrm>
              <a:off x="839104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77" name="Arc 17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74" name="Group 173"/>
              <p:cNvGrpSpPr/>
              <p:nvPr/>
            </p:nvGrpSpPr>
            <p:grpSpPr>
              <a:xfrm>
                <a:off x="2638045" y="2810037"/>
                <a:ext cx="1232994" cy="2054976"/>
                <a:chOff x="2638045" y="2810037"/>
                <a:chExt cx="1232994" cy="2054976"/>
              </a:xfrm>
            </p:grpSpPr>
            <p:sp>
              <p:nvSpPr>
                <p:cNvPr id="175" name="Arc 174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endCxn id="69" idx="0"/>
                </p:cNvCxnSpPr>
                <p:nvPr/>
              </p:nvCxnSpPr>
              <p:spPr>
                <a:xfrm flipH="1" flipV="1">
                  <a:off x="3431367" y="2810037"/>
                  <a:ext cx="418676" cy="127481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92" name="Rectangle 191"/>
            <p:cNvSpPr/>
            <p:nvPr/>
          </p:nvSpPr>
          <p:spPr>
            <a:xfrm>
              <a:off x="428340" y="4121769"/>
              <a:ext cx="2042055" cy="1955996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Sourcing and Understanding: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has 39,717 rows and 111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set available is loans.csv which represents the data for 4 years.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Understanding columns using dictionary</a:t>
              </a: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185194" y="1492981"/>
              <a:ext cx="1758468" cy="189290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313840" y="-140210"/>
              <a:ext cx="2229731" cy="208219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Analyze and impute empty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Disguised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Significant number of Missing values in a row/column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Partial missing values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 Invalid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Incorrect data types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Correct values beyond range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Validate internal rules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113745" y="535392"/>
              <a:ext cx="1758468" cy="1167287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Bivariate Analysis: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 Understanding how combination of 2 variables estimates a defaulted loan.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Check correlations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35888" y="3134"/>
              <a:ext cx="2670807" cy="21768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Cleaning</a:t>
              </a: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Fixing Columns: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Unnecessary columns (or irrelative (behavioral) to defaulter analysis)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Unique Identifier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columns with more than 85% Null values.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duplicates if any.</a:t>
              </a:r>
            </a:p>
            <a:p>
              <a:pPr algn="ctr"/>
              <a:r>
                <a:rPr lang="en-US" sz="1400" dirty="0"/>
                <a:t> 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31659" y="5072025"/>
              <a:ext cx="2341887" cy="13250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Fixing Rows &amp; Identifying and Treating Outliers: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Extra rows -&gt; Outliers were deleted and all values with Current in </a:t>
              </a:r>
              <a:r>
                <a:rPr lang="en-US" sz="1200" dirty="0" err="1">
                  <a:solidFill>
                    <a:schemeClr val="bg1"/>
                  </a:solidFill>
                </a:rPr>
                <a:t>loan_status</a:t>
              </a:r>
              <a:r>
                <a:rPr lang="en-US" sz="1200" dirty="0">
                  <a:solidFill>
                    <a:schemeClr val="bg1"/>
                  </a:solidFill>
                </a:rPr>
                <a:t> column were deleted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08581" y="1042855"/>
              <a:ext cx="2045428" cy="5994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Univariate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Frequency,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(Categorical and Numerical)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838647" y="5026034"/>
              <a:ext cx="1758468" cy="1892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Multivariate Analysis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71159" y="-2498"/>
            <a:ext cx="52142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4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EDA Road Track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0ACCF69-66E8-9F73-12C9-B1CE11C8FC1B}"/>
              </a:ext>
            </a:extLst>
          </p:cNvPr>
          <p:cNvSpPr/>
          <p:nvPr/>
        </p:nvSpPr>
        <p:spPr>
          <a:xfrm>
            <a:off x="739539" y="4165524"/>
            <a:ext cx="570275" cy="6086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37F8-6E58-7315-3203-595F06A22AF9}"/>
              </a:ext>
            </a:extLst>
          </p:cNvPr>
          <p:cNvSpPr txBox="1"/>
          <p:nvPr/>
        </p:nvSpPr>
        <p:spPr>
          <a:xfrm>
            <a:off x="5040236" y="5667286"/>
            <a:ext cx="1664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Derived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Data/Business/Type):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Creating Bins: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759F5-1BED-2F99-B06A-0BB9B8C7AE3A}"/>
              </a:ext>
            </a:extLst>
          </p:cNvPr>
          <p:cNvSpPr txBox="1"/>
          <p:nvPr/>
        </p:nvSpPr>
        <p:spPr>
          <a:xfrm>
            <a:off x="7743320" y="5631818"/>
            <a:ext cx="12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Segmented Analysis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B524F0-9096-0739-42E4-77E8B46750B7}"/>
              </a:ext>
            </a:extLst>
          </p:cNvPr>
          <p:cNvSpPr/>
          <p:nvPr/>
        </p:nvSpPr>
        <p:spPr>
          <a:xfrm>
            <a:off x="10184345" y="2829101"/>
            <a:ext cx="18864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Conclude driving variables.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E0DBD80-E506-14A7-F8D0-663A4C6A9F16}"/>
              </a:ext>
            </a:extLst>
          </p:cNvPr>
          <p:cNvSpPr/>
          <p:nvPr/>
        </p:nvSpPr>
        <p:spPr>
          <a:xfrm>
            <a:off x="10946248" y="3418033"/>
            <a:ext cx="560794" cy="5831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Understanding and Cleaning: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FDC-A33F-1748-9414-DD17CE06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450" y="2957245"/>
            <a:ext cx="3562350" cy="19567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 Variables Types Available: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Loan Characteristics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such as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funded_amnt_inv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term, purpose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which shows the information about the loan that will help us in finding loan default. (Main focus)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Demographic Variables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such as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age, employment title, relationship status (Not used)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Behavioral Variables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such as 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inq_last_6mths, </a:t>
            </a:r>
            <a:r>
              <a:rPr lang="en-IN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total_pymnt_inv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collection_recovery_fee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information is provided after the loan is approved thus (Not Used).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7CB68-71FE-1C6B-EA88-5EACD38AEC6E}"/>
              </a:ext>
            </a:extLst>
          </p:cNvPr>
          <p:cNvSpPr txBox="1"/>
          <p:nvPr/>
        </p:nvSpPr>
        <p:spPr>
          <a:xfrm>
            <a:off x="838200" y="254905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umns with more than 85% null values, have unique identifier values,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behavioral variables.. Were all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Outliers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Extra rows -&gt; Outliers were deleted and all values with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Current in loan_status column were deleted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and impute empty values (Disguised Missing values, Significant number of Missing values in a row/column ,Partial missing values)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Derived Metrics( Data/Business/Type, Creating Bins)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47A5AB-4E1A-D432-E1D7-04C61B5E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62770"/>
              </p:ext>
            </p:extLst>
          </p:nvPr>
        </p:nvGraphicFramePr>
        <p:xfrm>
          <a:off x="7791450" y="1535241"/>
          <a:ext cx="3448050" cy="124351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409213863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30065231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717187441"/>
                    </a:ext>
                  </a:extLst>
                </a:gridCol>
              </a:tblGrid>
              <a:tr h="569946">
                <a:tc>
                  <a:txBody>
                    <a:bodyPr/>
                    <a:lstStyle/>
                    <a:p>
                      <a:r>
                        <a:rPr lang="en-US" sz="1050" dirty="0"/>
                        <a:t>Percentage of null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No. of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33483"/>
                  </a:ext>
                </a:extLst>
              </a:tr>
              <a:tr h="259066">
                <a:tc>
                  <a:txBody>
                    <a:bodyPr/>
                    <a:lstStyle/>
                    <a:p>
                      <a:r>
                        <a:rPr lang="en-US" sz="105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15% or 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051908"/>
                  </a:ext>
                </a:extLst>
              </a:tr>
              <a:tr h="414506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85% or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88183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D20626-5F23-0DCF-2420-D2FDE16D7977}"/>
              </a:ext>
            </a:extLst>
          </p:cNvPr>
          <p:cNvSpPr txBox="1"/>
          <p:nvPr/>
        </p:nvSpPr>
        <p:spPr>
          <a:xfrm>
            <a:off x="838200" y="1074407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data provided is loans.csv which represents the data collected from years 2007 to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are 39,717 rows and 111 columns in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data types are as follows 74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float64, 24 objects &amp; 13 int64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data have 56 columns with 85% or more null values.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F63798-3758-564B-AB4F-FC955C09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1" y="4580377"/>
            <a:ext cx="4954504" cy="2203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38CDE-2B35-D51A-658A-7F8105299FE5}"/>
              </a:ext>
            </a:extLst>
          </p:cNvPr>
          <p:cNvSpPr txBox="1"/>
          <p:nvPr/>
        </p:nvSpPr>
        <p:spPr>
          <a:xfrm>
            <a:off x="389021" y="4913998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Null Matrix and remaining columns after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227109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Outlier treatment and Derived Metrics: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3BB4FC2-C493-87E8-2C12-A277D776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21" y="1536035"/>
            <a:ext cx="3369731" cy="225177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9B868E2-2F1A-A6A4-5502-A9BE1861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4330390"/>
            <a:ext cx="3473775" cy="2527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77D7B-B415-9CF6-39B6-0FB5832DB552}"/>
              </a:ext>
            </a:extLst>
          </p:cNvPr>
          <p:cNvSpPr txBox="1"/>
          <p:nvPr/>
        </p:nvSpPr>
        <p:spPr>
          <a:xfrm>
            <a:off x="838199" y="1163910"/>
            <a:ext cx="3945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 treating outliers in annual income column:</a:t>
            </a:r>
          </a:p>
        </p:txBody>
      </p:sp>
      <p:pic>
        <p:nvPicPr>
          <p:cNvPr id="14" name="Picture 13" descr="Before Outliers are removed for annual_inc column:">
            <a:extLst>
              <a:ext uri="{FF2B5EF4-FFF2-40B4-BE49-F238E27FC236}">
                <a16:creationId xmlns:a16="http://schemas.microsoft.com/office/drawing/2014/main" id="{6F603B3B-8D7B-6A55-3A9E-CFF77D81F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40910"/>
            <a:ext cx="6107157" cy="206429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6E3EF1DF-372C-228E-089E-962BACD2A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64469"/>
            <a:ext cx="6136697" cy="2125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0BD55-FCFA-B11F-D88F-3D6C9474E2D8}"/>
              </a:ext>
            </a:extLst>
          </p:cNvPr>
          <p:cNvSpPr txBox="1"/>
          <p:nvPr/>
        </p:nvSpPr>
        <p:spPr>
          <a:xfrm>
            <a:off x="922865" y="3365748"/>
            <a:ext cx="3945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treating outliers in annual income column: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418EFB-F75D-10C1-989F-1D4D8B15DC8F}"/>
              </a:ext>
            </a:extLst>
          </p:cNvPr>
          <p:cNvSpPr txBox="1"/>
          <p:nvPr/>
        </p:nvSpPr>
        <p:spPr>
          <a:xfrm>
            <a:off x="7101172" y="1022617"/>
            <a:ext cx="45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dirty="0" err="1"/>
              <a:t>issue_d_Month</a:t>
            </a:r>
            <a:r>
              <a:rPr lang="en-US" sz="1200" dirty="0"/>
              <a:t> from </a:t>
            </a:r>
            <a:r>
              <a:rPr lang="en-US" sz="1200" dirty="0" err="1"/>
              <a:t>issue_d</a:t>
            </a:r>
            <a:r>
              <a:rPr lang="en-US" sz="1200" dirty="0"/>
              <a:t> column</a:t>
            </a:r>
          </a:p>
          <a:p>
            <a:r>
              <a:rPr lang="en-US" sz="1200" dirty="0"/>
              <a:t>This shows that the number of loans approved in December is the 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E9B20-9696-E2D7-E2C4-E106AF0271AB}"/>
              </a:ext>
            </a:extLst>
          </p:cNvPr>
          <p:cNvSpPr txBox="1"/>
          <p:nvPr/>
        </p:nvSpPr>
        <p:spPr>
          <a:xfrm>
            <a:off x="7153193" y="3787805"/>
            <a:ext cx="45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dirty="0" err="1"/>
              <a:t>issue_d_Year</a:t>
            </a:r>
            <a:r>
              <a:rPr lang="en-US" sz="1200" dirty="0"/>
              <a:t> from </a:t>
            </a:r>
            <a:r>
              <a:rPr lang="en-US" sz="1200" dirty="0" err="1"/>
              <a:t>issue_d</a:t>
            </a:r>
            <a:r>
              <a:rPr lang="en-US" sz="1200" dirty="0"/>
              <a:t> column</a:t>
            </a:r>
          </a:p>
          <a:p>
            <a:r>
              <a:rPr lang="en-US" sz="1200" dirty="0"/>
              <a:t>The number of loans issued by the lending club is increasing each year in 2011 it had the maximum no. of loans.</a:t>
            </a:r>
          </a:p>
        </p:txBody>
      </p:sp>
    </p:spTree>
    <p:extLst>
      <p:ext uri="{BB962C8B-B14F-4D97-AF65-F5344CB8AC3E}">
        <p14:creationId xmlns:p14="http://schemas.microsoft.com/office/powerpoint/2010/main" val="314515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920A8B9-A4E3-9674-A17B-228E57F6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8" r="41651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CBFE-410C-BB0F-24F2-61474C49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2986-0B6C-67D7-F1E7-06AB277D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Univariate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Categorical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Continuous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Bivariate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Continuous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Categorical </a:t>
            </a:r>
          </a:p>
          <a:p>
            <a:r>
              <a:rPr lang="en-US" dirty="0"/>
              <a:t>Multivariate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rc 5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Univariate Analysis: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Loan Status</a:t>
            </a:r>
          </a:p>
        </p:txBody>
      </p:sp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DFAD202A-02BD-BC79-38DF-ABC730E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54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72" name="Oval 5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8B5B400B-B622-EB7F-D501-F053422C7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 r="4" b="4"/>
          <a:stretch/>
        </p:blipFill>
        <p:spPr>
          <a:xfrm>
            <a:off x="6496428" y="3502644"/>
            <a:ext cx="5431801" cy="3187173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068F95-4758-A7C7-01CD-D2338A331D7D}"/>
              </a:ext>
            </a:extLst>
          </p:cNvPr>
          <p:cNvSpPr txBox="1"/>
          <p:nvPr/>
        </p:nvSpPr>
        <p:spPr>
          <a:xfrm>
            <a:off x="923925" y="3733800"/>
            <a:ext cx="4505325" cy="1200329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-The total number of defaulted loans from 2007 to 2011 is 4,999 Loans which represents 14.4% of the whole dataset:</a:t>
            </a:r>
          </a:p>
          <a:p>
            <a:r>
              <a:rPr lang="en-US" dirty="0"/>
              <a:t>- 85.7 % of the loans issued are fully paid.</a:t>
            </a:r>
          </a:p>
        </p:txBody>
      </p:sp>
    </p:spTree>
    <p:extLst>
      <p:ext uri="{BB962C8B-B14F-4D97-AF65-F5344CB8AC3E}">
        <p14:creationId xmlns:p14="http://schemas.microsoft.com/office/powerpoint/2010/main" val="369580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1712212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44" y="486184"/>
            <a:ext cx="463145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Univariate Analysis:</a:t>
            </a:r>
            <a:br>
              <a:rPr lang="en-US" sz="2800" kern="1200">
                <a:latin typeface="+mj-lt"/>
                <a:ea typeface="+mj-ea"/>
                <a:cs typeface="+mj-cs"/>
              </a:rPr>
            </a:br>
            <a:r>
              <a:rPr lang="en-US" sz="2800" kern="1200">
                <a:latin typeface="+mj-lt"/>
                <a:ea typeface="+mj-ea"/>
                <a:cs typeface="+mj-cs"/>
              </a:rPr>
              <a:t>- Term </a:t>
            </a:r>
            <a:br>
              <a:rPr lang="en-US" sz="2800" kern="1200">
                <a:latin typeface="+mj-lt"/>
                <a:ea typeface="+mj-ea"/>
                <a:cs typeface="+mj-cs"/>
              </a:rPr>
            </a:br>
            <a:r>
              <a:rPr lang="en-US" sz="2800"/>
              <a:t>– Home Ownership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9CB5D09-1CDF-DEFB-7758-73D8DAAE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r="248" b="-2"/>
          <a:stretch/>
        </p:blipFill>
        <p:spPr>
          <a:xfrm>
            <a:off x="227833" y="1811747"/>
            <a:ext cx="5118938" cy="3011319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2A4B5E0C-C3C0-6B48-FD8A-0BEFD2716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r="1099" b="-3"/>
          <a:stretch/>
        </p:blipFill>
        <p:spPr>
          <a:xfrm>
            <a:off x="6872125" y="487728"/>
            <a:ext cx="4788400" cy="2919328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1CF70-8461-307A-9597-2A2F9B1A9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r="29096" b="-1"/>
          <a:stretch/>
        </p:blipFill>
        <p:spPr>
          <a:xfrm>
            <a:off x="2576798" y="3187348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568C162-C890-8E4C-F5B7-6B2BC2178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r="35894" b="-1"/>
          <a:stretch/>
        </p:blipFill>
        <p:spPr>
          <a:xfrm>
            <a:off x="8890552" y="2204030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0" y="5925006"/>
            <a:ext cx="5758213" cy="830997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77.1% of the terms issued are issued on a short-term plan of 36 months and only 22.9% were issued on a long-term plan of 60 months.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can conclude that most of the borrowers take loans on shorter payment plans as an assumption reason of higher interest charged on long term plans.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637889" y="5123358"/>
            <a:ext cx="5022636" cy="101566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can infer from above that 50% of loan borrowers are renting 41.8% have mortgaged their houses and only 7.87% of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borrwers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own a house: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can conclude that people who own most probably have good cash flow thus 91.8 % of loan borrowers are those who rent houses or mortgaged their houses:</a:t>
            </a:r>
          </a:p>
        </p:txBody>
      </p:sp>
    </p:spTree>
    <p:extLst>
      <p:ext uri="{BB962C8B-B14F-4D97-AF65-F5344CB8AC3E}">
        <p14:creationId xmlns:p14="http://schemas.microsoft.com/office/powerpoint/2010/main" val="167417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44" y="486184"/>
            <a:ext cx="463145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Univariate Analysis: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- Grades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dirty="0"/>
              <a:t>– Sub Grades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0" y="5925006"/>
            <a:ext cx="5758213" cy="830997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Grade B represents 30.5% of the total loans issued followed by A 27.6% and then C,D,E,F respectively.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can conclude that 78% of loans issued lies in range of grades A to 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Grades F,G represents a minority (2.5%) across the dataset.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637889" y="5123358"/>
            <a:ext cx="5022636" cy="830997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Only 18 loans were issued on loan subgrade G5 is a minority with only while the most count is A4 and A5 respectively.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Most of the loans were issued to subgrades A1 to A5 B1 to B5 and C1 to C5.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32CCC-E30A-2CB6-980F-0E71EA83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05"/>
          <a:stretch/>
        </p:blipFill>
        <p:spPr>
          <a:xfrm>
            <a:off x="160229" y="2964635"/>
            <a:ext cx="2726904" cy="2908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F7346-F409-0D58-D94C-61AE9A2CF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2" t="8227"/>
          <a:stretch/>
        </p:blipFill>
        <p:spPr>
          <a:xfrm>
            <a:off x="2879106" y="4061659"/>
            <a:ext cx="756706" cy="1811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7FA36-05D9-D853-E506-34CF5235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00" y="2024203"/>
            <a:ext cx="3977598" cy="2394585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02D0ED4-C2F6-E0F9-1999-481C29035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71" y="2024203"/>
            <a:ext cx="5205045" cy="30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71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2716</Words>
  <Application>Microsoft Office PowerPoint</Application>
  <PresentationFormat>Widescreen</PresentationFormat>
  <Paragraphs>246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Gill Sans MT</vt:lpstr>
      <vt:lpstr>Merriweather</vt:lpstr>
      <vt:lpstr>Tw Cen MT</vt:lpstr>
      <vt:lpstr>ShapesVTI</vt:lpstr>
      <vt:lpstr>Online Lending Club</vt:lpstr>
      <vt:lpstr>Outline:</vt:lpstr>
      <vt:lpstr>PowerPoint Presentation</vt:lpstr>
      <vt:lpstr>Data Understanding and Cleaning:</vt:lpstr>
      <vt:lpstr>Outlier treatment and Derived Metrics:</vt:lpstr>
      <vt:lpstr>Data Analysis:</vt:lpstr>
      <vt:lpstr>Univariate Analysis: - Loan Status</vt:lpstr>
      <vt:lpstr>Univariate Analysis: - Term  – Home Ownership</vt:lpstr>
      <vt:lpstr>Univariate Analysis: - Grades – Sub Grades</vt:lpstr>
      <vt:lpstr>Univariate Analysis: - Purpose – Verification Status</vt:lpstr>
      <vt:lpstr>Univariate Analysis: - Funded amount by investor – interest rate range - Annual income range</vt:lpstr>
      <vt:lpstr>Bivariate Analysis</vt:lpstr>
      <vt:lpstr>Categorical Analysis (grade, home, term)</vt:lpstr>
      <vt:lpstr>PowerPoint Presentation</vt:lpstr>
      <vt:lpstr>Categorical - Numerical Analysis (annual income- dti- invested amount and interest rate) </vt:lpstr>
      <vt:lpstr>Variables term and sublevel int_rate_range Please note the size of the box is based on the funded_amnt_inv value and color is based on the % of bad loans </vt:lpstr>
      <vt:lpstr>Findings Grade Bivariate</vt:lpstr>
      <vt:lpstr>Grade across all variables.</vt:lpstr>
      <vt:lpstr>Multivariate Analysis</vt:lpstr>
      <vt:lpstr>Multivariate analysis of numerical features</vt:lpstr>
      <vt:lpstr> Conclusion</vt:lpstr>
      <vt:lpstr>PowerPoint Presentation</vt:lpstr>
      <vt:lpstr>Deriving Variables to Loan Default.</vt:lpstr>
      <vt:lpstr>Investor Recommendations.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Lending Club</dc:title>
  <dc:creator>Omar, Khalid A.</dc:creator>
  <cp:lastModifiedBy>Omar, Khalid A.</cp:lastModifiedBy>
  <cp:revision>4</cp:revision>
  <dcterms:created xsi:type="dcterms:W3CDTF">2022-08-10T11:17:02Z</dcterms:created>
  <dcterms:modified xsi:type="dcterms:W3CDTF">2022-08-10T18:40:19Z</dcterms:modified>
</cp:coreProperties>
</file>